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5"/>
  </p:notesMasterIdLst>
  <p:sldIdLst>
    <p:sldId id="265" r:id="rId5"/>
    <p:sldId id="337" r:id="rId6"/>
    <p:sldId id="261" r:id="rId7"/>
    <p:sldId id="266" r:id="rId8"/>
    <p:sldId id="267" r:id="rId9"/>
    <p:sldId id="268" r:id="rId10"/>
    <p:sldId id="269" r:id="rId11"/>
    <p:sldId id="309" r:id="rId12"/>
    <p:sldId id="338" r:id="rId13"/>
    <p:sldId id="270" r:id="rId14"/>
  </p:sldIdLst>
  <p:sldSz cx="12192000" cy="6858000"/>
  <p:notesSz cx="6889750" cy="10021888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1D5DA8"/>
    <a:srgbClr val="346AA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18" autoAdjust="0"/>
    <p:restoredTop sz="74802" autoAdjust="0"/>
  </p:normalViewPr>
  <p:slideViewPr>
    <p:cSldViewPr snapToGrid="0">
      <p:cViewPr varScale="1">
        <p:scale>
          <a:sx n="71" d="100"/>
          <a:sy n="71" d="100"/>
        </p:scale>
        <p:origin x="2112" y="28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11" d="100"/>
          <a:sy n="111" d="100"/>
        </p:scale>
        <p:origin x="5268" y="12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85558" cy="502835"/>
          </a:xfrm>
          <a:prstGeom prst="rect">
            <a:avLst/>
          </a:prstGeom>
        </p:spPr>
        <p:txBody>
          <a:bodyPr vert="horz" lIns="96632" tIns="48316" rIns="96632" bIns="48316" rtlCol="0"/>
          <a:lstStyle>
            <a:lvl1pPr algn="l">
              <a:defRPr sz="13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902597" y="0"/>
            <a:ext cx="2985558" cy="502835"/>
          </a:xfrm>
          <a:prstGeom prst="rect">
            <a:avLst/>
          </a:prstGeom>
        </p:spPr>
        <p:txBody>
          <a:bodyPr vert="horz" lIns="96632" tIns="48316" rIns="96632" bIns="48316" rtlCol="0"/>
          <a:lstStyle>
            <a:lvl1pPr algn="r">
              <a:defRPr sz="1300"/>
            </a:lvl1pPr>
          </a:lstStyle>
          <a:p>
            <a:fld id="{BB86CA54-AC2F-460B-A4CB-F9EA8582931E}" type="datetimeFigureOut">
              <a:rPr lang="da-DK" smtClean="0"/>
              <a:t>05-04-2026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1252538"/>
            <a:ext cx="6013450" cy="33829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32" tIns="48316" rIns="96632" bIns="48316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8976" y="4823034"/>
            <a:ext cx="5511800" cy="3946118"/>
          </a:xfrm>
          <a:prstGeom prst="rect">
            <a:avLst/>
          </a:prstGeom>
        </p:spPr>
        <p:txBody>
          <a:bodyPr vert="horz" lIns="96632" tIns="48316" rIns="96632" bIns="48316" rtlCol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1" y="9519055"/>
            <a:ext cx="2985558" cy="502834"/>
          </a:xfrm>
          <a:prstGeom prst="rect">
            <a:avLst/>
          </a:prstGeom>
        </p:spPr>
        <p:txBody>
          <a:bodyPr vert="horz" lIns="96632" tIns="48316" rIns="96632" bIns="48316" rtlCol="0" anchor="b"/>
          <a:lstStyle>
            <a:lvl1pPr algn="l">
              <a:defRPr sz="13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902597" y="9519055"/>
            <a:ext cx="2985558" cy="502834"/>
          </a:xfrm>
          <a:prstGeom prst="rect">
            <a:avLst/>
          </a:prstGeom>
        </p:spPr>
        <p:txBody>
          <a:bodyPr vert="horz" lIns="96632" tIns="48316" rIns="96632" bIns="48316" rtlCol="0" anchor="b"/>
          <a:lstStyle>
            <a:lvl1pPr algn="r">
              <a:defRPr sz="1300"/>
            </a:lvl1pPr>
          </a:lstStyle>
          <a:p>
            <a:fld id="{64123370-C710-44B8-8D24-342DE86F72F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122224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250DA3-80D1-4F4E-B4A9-0B466ECDCA39}" type="slidenum">
              <a:rPr lang="da-DK" smtClean="0"/>
              <a:t>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906032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250DA3-80D1-4F4E-B4A9-0B466ECDCA39}" type="slidenum">
              <a:rPr lang="da-DK" smtClean="0"/>
              <a:t>10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7837634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250DA3-80D1-4F4E-B4A9-0B466ECDCA39}" type="slidenum">
              <a:rPr lang="da-DK" smtClean="0"/>
              <a:t>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5788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250DA3-80D1-4F4E-B4A9-0B466ECDCA39}" type="slidenum">
              <a:rPr lang="da-DK" smtClean="0"/>
              <a:t>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2697721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250DA3-80D1-4F4E-B4A9-0B466ECDCA39}" type="slidenum">
              <a:rPr lang="da-DK" smtClean="0"/>
              <a:t>4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0650276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250DA3-80D1-4F4E-B4A9-0B466ECDCA39}" type="slidenum">
              <a:rPr lang="da-DK" smtClean="0"/>
              <a:t>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507964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250DA3-80D1-4F4E-B4A9-0B466ECDCA39}" type="slidenum">
              <a:rPr lang="da-DK" smtClean="0"/>
              <a:t>6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9583796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250DA3-80D1-4F4E-B4A9-0B466ECDCA39}" type="slidenum">
              <a:rPr lang="da-DK" smtClean="0"/>
              <a:t>7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5604836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123370-C710-44B8-8D24-342DE86F72FE}" type="slidenum">
              <a:rPr lang="da-DK" smtClean="0"/>
              <a:t>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187635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F5D98F-8850-C875-278A-808208040A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FC1CA2DE-95B8-EE82-5F19-9F2F5753F2E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3E33CCD9-1617-9F81-D725-FC39AE0A25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3F2453A2-5065-38C2-EEFE-B94AD0976DD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123370-C710-44B8-8D24-342DE86F72FE}" type="slidenum">
              <a:rPr lang="da-DK" smtClean="0"/>
              <a:t>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950334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ED31770-3A38-5ACE-3A02-02DF89E1C7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5773E6B0-FA36-BA08-CA5F-DC432FE9F6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FF5663FB-5D2A-8B18-2ADF-AE0927B815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CB59E-C69B-440C-A7EB-B3E71876ACD6}" type="datetimeFigureOut">
              <a:rPr lang="da-DK" smtClean="0"/>
              <a:t>05-04-2026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A1E2F27-DF78-0BA5-AF40-59F1C9A3B0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A490F00D-827F-5D64-0527-29B163E851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BF4B7-7EDB-4223-863B-CF5DB41A997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464133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F7B3C60-721D-CF56-D5AA-B029F694BB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AE0C010E-8870-D443-807A-3EF2642FE4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D8170EC6-D4DA-8688-E976-6F7CAD312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CB59E-C69B-440C-A7EB-B3E71876ACD6}" type="datetimeFigureOut">
              <a:rPr lang="da-DK" smtClean="0"/>
              <a:t>05-04-2026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8C38BDA0-6311-3492-02DC-771876C396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41EF02F6-FAB8-C9BE-4DB9-F6E5DE90D6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BF4B7-7EDB-4223-863B-CF5DB41A997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66977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>
            <a:extLst>
              <a:ext uri="{FF2B5EF4-FFF2-40B4-BE49-F238E27FC236}">
                <a16:creationId xmlns:a16="http://schemas.microsoft.com/office/drawing/2014/main" id="{E8462595-D415-0C93-0C44-5CD3150D3DD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79BED49E-06E6-291F-A0D7-CEC62B97BD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A63D44A7-B403-AAB8-EB0E-F1FDEDD9E3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CB59E-C69B-440C-A7EB-B3E71876ACD6}" type="datetimeFigureOut">
              <a:rPr lang="da-DK" smtClean="0"/>
              <a:t>05-04-2026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E2121911-2546-B129-9448-047A7810E6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B20FD742-213A-332F-2514-44205DBB7B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BF4B7-7EDB-4223-863B-CF5DB41A997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455557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D06039E-8DA7-FE89-9F62-094FF10ABA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1BE8A061-9EBB-0582-8AFA-CE9F9D2117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2FDCD97F-19C3-F0B8-72FE-4092D0966B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CB59E-C69B-440C-A7EB-B3E71876ACD6}" type="datetimeFigureOut">
              <a:rPr lang="da-DK" smtClean="0"/>
              <a:t>05-04-2026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EDC875D7-AB85-BACB-E4F0-A4C65031BE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35EEF41F-C634-E82F-BBFA-70631206D4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BF4B7-7EDB-4223-863B-CF5DB41A997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570983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0C40C90-3BC6-D979-CB45-0BFAD2484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81145026-0B44-3F6C-673A-279518CF7E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FE279959-280D-7232-E24D-34821667C0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CB59E-C69B-440C-A7EB-B3E71876ACD6}" type="datetimeFigureOut">
              <a:rPr lang="da-DK" smtClean="0"/>
              <a:t>05-04-2026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572B1D8D-8B59-7046-90E7-1CB8375040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5E4C977D-7EBE-C752-7138-B83AAEB12C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BF4B7-7EDB-4223-863B-CF5DB41A997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665795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4BC4361-E25F-10FE-8A13-AC0479631D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4D268136-08D2-C0A5-86B9-B3A1E213DF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D489F2FD-8BFA-C69E-A969-DF7974773A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9CD8DEA2-1A2B-754F-8DBC-AF7922390A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CB59E-C69B-440C-A7EB-B3E71876ACD6}" type="datetimeFigureOut">
              <a:rPr lang="da-DK" smtClean="0"/>
              <a:t>05-04-2026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1B97102B-A072-8989-40CE-2C518E791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26B153D6-5C7E-877F-0EB3-54BC4A5E78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BF4B7-7EDB-4223-863B-CF5DB41A997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679627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9866EC1-E2CF-5FB1-22B0-68FC9BECE5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10E1E6AE-6183-3BA6-AA24-6AD67859B7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09D753E4-10C7-6AC9-80B9-C2DA2ED6F4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64E4140C-FA31-7618-F811-929B3D093FA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23BD2413-84FD-0420-A8C3-00AAB2F90C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>
            <a:extLst>
              <a:ext uri="{FF2B5EF4-FFF2-40B4-BE49-F238E27FC236}">
                <a16:creationId xmlns:a16="http://schemas.microsoft.com/office/drawing/2014/main" id="{1A2255F3-1048-8874-7358-45FAF01816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CB59E-C69B-440C-A7EB-B3E71876ACD6}" type="datetimeFigureOut">
              <a:rPr lang="da-DK" smtClean="0"/>
              <a:t>05-04-2026</a:t>
            </a:fld>
            <a:endParaRPr lang="da-DK"/>
          </a:p>
        </p:txBody>
      </p:sp>
      <p:sp>
        <p:nvSpPr>
          <p:cNvPr id="8" name="Pladsholder til sidefod 7">
            <a:extLst>
              <a:ext uri="{FF2B5EF4-FFF2-40B4-BE49-F238E27FC236}">
                <a16:creationId xmlns:a16="http://schemas.microsoft.com/office/drawing/2014/main" id="{83587584-957E-66BE-8413-AC5B70DAAE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slidenummer 8">
            <a:extLst>
              <a:ext uri="{FF2B5EF4-FFF2-40B4-BE49-F238E27FC236}">
                <a16:creationId xmlns:a16="http://schemas.microsoft.com/office/drawing/2014/main" id="{57A46F9B-3E80-00CA-92D9-C586149A1D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BF4B7-7EDB-4223-863B-CF5DB41A997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415018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337480C-D383-EB05-0FC9-1B0A707762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71949B77-7FA1-C415-8C73-7BA920859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CB59E-C69B-440C-A7EB-B3E71876ACD6}" type="datetimeFigureOut">
              <a:rPr lang="da-DK" smtClean="0"/>
              <a:t>05-04-2026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63119C0D-3AE9-13D0-676B-0853EBD8F0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36F647F8-9945-607C-9A55-4C6F68C2E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BF4B7-7EDB-4223-863B-CF5DB41A997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163479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3017E0E4-91CE-003A-EDC1-CC8181C44E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CB59E-C69B-440C-A7EB-B3E71876ACD6}" type="datetimeFigureOut">
              <a:rPr lang="da-DK" smtClean="0"/>
              <a:t>05-04-2026</a:t>
            </a:fld>
            <a:endParaRPr lang="da-DK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EB92071A-BDF1-2627-5900-3E07BA6E79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67F53D34-B8EC-B64A-B7A2-793E426991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BF4B7-7EDB-4223-863B-CF5DB41A997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63331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BDE64CE-20BB-D535-28D4-A6386D4335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6D69C618-64F6-03B2-B5C5-9944660E16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B18E4443-77AA-AF5E-87EF-C20CB2D45F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0CBA9E9E-D208-5086-7B5A-C8CF5906E7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CB59E-C69B-440C-A7EB-B3E71876ACD6}" type="datetimeFigureOut">
              <a:rPr lang="da-DK" smtClean="0"/>
              <a:t>05-04-2026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2F2F077F-62F7-7912-1ECA-75366F56D6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B6BB40F9-976F-E73F-D992-2ADE3A0D88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BF4B7-7EDB-4223-863B-CF5DB41A997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534449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D918953-F5FF-E758-F170-5A5005511A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AD763E61-C460-4CB9-35EC-137B292C47F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C0F9E843-B812-4EFD-FAA2-2A82B8C57D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21CC08CF-C165-E917-8816-64B888E0EE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CB59E-C69B-440C-A7EB-B3E71876ACD6}" type="datetimeFigureOut">
              <a:rPr lang="da-DK" smtClean="0"/>
              <a:t>05-04-2026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29AD86BB-7202-8F3A-4BE4-BEB7EC5DB2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131E9860-5B0F-0906-E118-145FC21FB0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BF4B7-7EDB-4223-863B-CF5DB41A997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103124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AE1EBF80-0D83-015D-FB28-B244095BB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C4B219CE-8E2E-9886-B79A-94CDECEC4B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dirty="0"/>
              <a:t>Klik for at redigere teksttypografierne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F26BD060-40D6-B6FA-D7A1-5921607A2D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F3CB59E-C69B-440C-A7EB-B3E71876ACD6}" type="datetimeFigureOut">
              <a:rPr lang="da-DK" smtClean="0"/>
              <a:t>05-04-2026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C8354E4D-5F8E-B4D7-695E-E72F3CBDAB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4301B304-1574-E755-7E49-458C45BD6C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09BF4B7-7EDB-4223-863B-CF5DB41A997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364069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DC88D9-EE15-87EB-B05A-629092954F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E515F182-5AF2-EB79-7535-F300DCF50F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15" y="0"/>
            <a:ext cx="12187169" cy="7218728"/>
          </a:xfrm>
          <a:prstGeom prst="rect">
            <a:avLst/>
          </a:prstGeom>
        </p:spPr>
      </p:pic>
      <p:sp>
        <p:nvSpPr>
          <p:cNvPr id="2" name="Rektangel: afrundede hjørner 1">
            <a:extLst>
              <a:ext uri="{FF2B5EF4-FFF2-40B4-BE49-F238E27FC236}">
                <a16:creationId xmlns:a16="http://schemas.microsoft.com/office/drawing/2014/main" id="{DE267061-67F0-1D68-AFBD-E252B38AF3E5}"/>
              </a:ext>
            </a:extLst>
          </p:cNvPr>
          <p:cNvSpPr/>
          <p:nvPr/>
        </p:nvSpPr>
        <p:spPr>
          <a:xfrm>
            <a:off x="409980" y="335088"/>
            <a:ext cx="6311833" cy="1834179"/>
          </a:xfrm>
          <a:prstGeom prst="roundRect">
            <a:avLst>
              <a:gd name="adj" fmla="val 10785"/>
            </a:avLst>
          </a:prstGeom>
          <a:solidFill>
            <a:schemeClr val="bg1"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noProof="0" dirty="0"/>
          </a:p>
        </p:txBody>
      </p:sp>
      <p:sp>
        <p:nvSpPr>
          <p:cNvPr id="4" name="Tekstfelt 3">
            <a:extLst>
              <a:ext uri="{FF2B5EF4-FFF2-40B4-BE49-F238E27FC236}">
                <a16:creationId xmlns:a16="http://schemas.microsoft.com/office/drawing/2014/main" id="{322B2F70-17F5-E3A6-F824-319821B09E4D}"/>
              </a:ext>
            </a:extLst>
          </p:cNvPr>
          <p:cNvSpPr txBox="1"/>
          <p:nvPr/>
        </p:nvSpPr>
        <p:spPr>
          <a:xfrm>
            <a:off x="772132" y="611636"/>
            <a:ext cx="6162675" cy="1940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algn="l" rtl="0">
              <a:lnSpc>
                <a:spcPts val="7000"/>
              </a:lnSpc>
            </a:pPr>
            <a:r>
              <a:rPr lang="da-DK" sz="7200" b="1" i="0" u="none" strike="noStrike" baseline="30000" noProof="0" dirty="0">
                <a:solidFill>
                  <a:srgbClr val="1D5DA8"/>
                </a:solidFill>
                <a:latin typeface="MyriadPro-Bold"/>
              </a:rPr>
              <a:t>– hvor kvinder er </a:t>
            </a:r>
          </a:p>
          <a:p>
            <a:pPr marR="0" algn="l" rtl="0">
              <a:lnSpc>
                <a:spcPts val="7000"/>
              </a:lnSpc>
            </a:pPr>
            <a:r>
              <a:rPr lang="da-DK" sz="7200" b="1" baseline="30000" noProof="0" dirty="0">
                <a:solidFill>
                  <a:srgbClr val="1D5DA8"/>
                </a:solidFill>
                <a:latin typeface="MyriadPro-Bold"/>
              </a:rPr>
              <a:t>         </a:t>
            </a:r>
            <a:r>
              <a:rPr lang="da-DK" sz="7200" b="1" i="0" u="none" strike="noStrike" baseline="30000" noProof="0" dirty="0">
                <a:solidFill>
                  <a:srgbClr val="1D5DA8"/>
                </a:solidFill>
                <a:latin typeface="MyriadPro-Bold"/>
              </a:rPr>
              <a:t>kvinder bedst...</a:t>
            </a:r>
            <a:endParaRPr lang="da-DK" sz="7200" b="1" noProof="0" dirty="0">
              <a:solidFill>
                <a:srgbClr val="1D5DA8"/>
              </a:solidFill>
              <a:latin typeface="Mukta Mahee ExtraBold" panose="020B0000000000000000" pitchFamily="34" charset="0"/>
              <a:cs typeface="Mukta Mahee ExtraBold" panose="020B0000000000000000" pitchFamily="34" charset="0"/>
            </a:endParaRPr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FA27F9A0-A9E5-784B-B7C7-DBE689FF43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" t="-7459" r="12514" b="-7218"/>
          <a:stretch/>
        </p:blipFill>
        <p:spPr>
          <a:xfrm>
            <a:off x="-33250" y="5527964"/>
            <a:ext cx="12258501" cy="1188720"/>
          </a:xfrm>
          <a:prstGeom prst="rect">
            <a:avLst/>
          </a:prstGeom>
        </p:spPr>
      </p:pic>
      <p:sp>
        <p:nvSpPr>
          <p:cNvPr id="8" name="Tekstfelt 7">
            <a:extLst>
              <a:ext uri="{FF2B5EF4-FFF2-40B4-BE49-F238E27FC236}">
                <a16:creationId xmlns:a16="http://schemas.microsoft.com/office/drawing/2014/main" id="{8937284F-7485-059E-8BA8-7E1CAA3086FB}"/>
              </a:ext>
            </a:extLst>
          </p:cNvPr>
          <p:cNvSpPr txBox="1"/>
          <p:nvPr/>
        </p:nvSpPr>
        <p:spPr>
          <a:xfrm>
            <a:off x="1812174" y="5989320"/>
            <a:ext cx="59394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600" noProof="0" dirty="0">
                <a:solidFill>
                  <a:srgbClr val="1D5DA8"/>
                </a:solidFill>
                <a:latin typeface="MyriadPro-Regular"/>
              </a:rPr>
              <a:t>Distrikt 44 Inner Wheel</a:t>
            </a:r>
          </a:p>
        </p:txBody>
      </p:sp>
      <p:sp>
        <p:nvSpPr>
          <p:cNvPr id="9" name="Tekstfelt 8">
            <a:extLst>
              <a:ext uri="{FF2B5EF4-FFF2-40B4-BE49-F238E27FC236}">
                <a16:creationId xmlns:a16="http://schemas.microsoft.com/office/drawing/2014/main" id="{66F9FAE4-649F-476A-4439-C1B52ECA42C8}"/>
              </a:ext>
            </a:extLst>
          </p:cNvPr>
          <p:cNvSpPr txBox="1"/>
          <p:nvPr/>
        </p:nvSpPr>
        <p:spPr>
          <a:xfrm>
            <a:off x="5974772" y="5994611"/>
            <a:ext cx="59394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a-DK" sz="1600" noProof="0" dirty="0">
                <a:solidFill>
                  <a:srgbClr val="1D5DA8"/>
                </a:solidFill>
                <a:latin typeface="MyriadPro-Regular"/>
              </a:rPr>
              <a:t>Forårsdistriktsmøde 2026</a:t>
            </a:r>
          </a:p>
        </p:txBody>
      </p:sp>
    </p:spTree>
    <p:extLst>
      <p:ext uri="{BB962C8B-B14F-4D97-AF65-F5344CB8AC3E}">
        <p14:creationId xmlns:p14="http://schemas.microsoft.com/office/powerpoint/2010/main" val="2370407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A784E8-C992-15F2-71D6-642B2140BF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lede 7">
            <a:extLst>
              <a:ext uri="{FF2B5EF4-FFF2-40B4-BE49-F238E27FC236}">
                <a16:creationId xmlns:a16="http://schemas.microsoft.com/office/drawing/2014/main" id="{0985C3D5-4184-D437-D959-DF63FCB6E9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83031" y="556688"/>
            <a:ext cx="5766591" cy="5554552"/>
          </a:xfrm>
          <a:prstGeom prst="rect">
            <a:avLst/>
          </a:prstGeom>
        </p:spPr>
      </p:pic>
      <p:pic>
        <p:nvPicPr>
          <p:cNvPr id="23" name="Billede 22">
            <a:extLst>
              <a:ext uri="{FF2B5EF4-FFF2-40B4-BE49-F238E27FC236}">
                <a16:creationId xmlns:a16="http://schemas.microsoft.com/office/drawing/2014/main" id="{5F7DFFEB-6E34-2FA2-BB52-956CCA7A5A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" t="-7459" r="12514" b="-7218"/>
          <a:stretch/>
        </p:blipFill>
        <p:spPr>
          <a:xfrm>
            <a:off x="-33251" y="5669280"/>
            <a:ext cx="12258501" cy="1188720"/>
          </a:xfrm>
          <a:prstGeom prst="rect">
            <a:avLst/>
          </a:prstGeom>
        </p:spPr>
      </p:pic>
      <p:sp>
        <p:nvSpPr>
          <p:cNvPr id="24" name="Tekstfelt 23">
            <a:extLst>
              <a:ext uri="{FF2B5EF4-FFF2-40B4-BE49-F238E27FC236}">
                <a16:creationId xmlns:a16="http://schemas.microsoft.com/office/drawing/2014/main" id="{A2E7F587-D807-68DB-C9DD-4066537C96B1}"/>
              </a:ext>
            </a:extLst>
          </p:cNvPr>
          <p:cNvSpPr txBox="1"/>
          <p:nvPr/>
        </p:nvSpPr>
        <p:spPr>
          <a:xfrm>
            <a:off x="1812174" y="6111240"/>
            <a:ext cx="59394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600" noProof="0" dirty="0">
                <a:solidFill>
                  <a:srgbClr val="1D5DA8"/>
                </a:solidFill>
                <a:latin typeface="MyriadPro-Regular"/>
              </a:rPr>
              <a:t>Distrikt 44 Inner Wheel</a:t>
            </a:r>
          </a:p>
        </p:txBody>
      </p:sp>
      <p:sp>
        <p:nvSpPr>
          <p:cNvPr id="25" name="Tekstfelt 24">
            <a:extLst>
              <a:ext uri="{FF2B5EF4-FFF2-40B4-BE49-F238E27FC236}">
                <a16:creationId xmlns:a16="http://schemas.microsoft.com/office/drawing/2014/main" id="{B4896FA9-1E0D-8E26-78B9-1F0CB891D8E5}"/>
              </a:ext>
            </a:extLst>
          </p:cNvPr>
          <p:cNvSpPr txBox="1"/>
          <p:nvPr/>
        </p:nvSpPr>
        <p:spPr>
          <a:xfrm>
            <a:off x="5974772" y="6124151"/>
            <a:ext cx="59394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a-DK" sz="1600" noProof="0" dirty="0">
                <a:solidFill>
                  <a:srgbClr val="1D5DA8"/>
                </a:solidFill>
                <a:latin typeface="MyriadPro-Regular"/>
              </a:rPr>
              <a:t>Forårsdistriktsmøde 2026</a:t>
            </a:r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4BEA7B72-4AE7-EE60-B8B9-BF68F7F54F50}"/>
              </a:ext>
            </a:extLst>
          </p:cNvPr>
          <p:cNvSpPr txBox="1"/>
          <p:nvPr/>
        </p:nvSpPr>
        <p:spPr>
          <a:xfrm>
            <a:off x="6949622" y="1784840"/>
            <a:ext cx="4707531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5400" b="1" i="1" noProof="0" dirty="0">
                <a:solidFill>
                  <a:srgbClr val="002060"/>
                </a:solidFill>
                <a:latin typeface="MyriadPro-Bold"/>
              </a:rPr>
              <a:t>Tak for et helt særligt fællesskab !</a:t>
            </a:r>
          </a:p>
        </p:txBody>
      </p:sp>
    </p:spTree>
    <p:extLst>
      <p:ext uri="{BB962C8B-B14F-4D97-AF65-F5344CB8AC3E}">
        <p14:creationId xmlns:p14="http://schemas.microsoft.com/office/powerpoint/2010/main" val="16369225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Billede 13">
            <a:extLst>
              <a:ext uri="{FF2B5EF4-FFF2-40B4-BE49-F238E27FC236}">
                <a16:creationId xmlns:a16="http://schemas.microsoft.com/office/drawing/2014/main" id="{1E421099-BB1E-CDFC-D135-3D7AA81700A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432004" y="1687971"/>
            <a:ext cx="3619443" cy="5170029"/>
          </a:xfrm>
          <a:prstGeom prst="rect">
            <a:avLst/>
          </a:prstGeom>
        </p:spPr>
      </p:pic>
      <p:pic>
        <p:nvPicPr>
          <p:cNvPr id="10" name="Billede 9">
            <a:extLst>
              <a:ext uri="{FF2B5EF4-FFF2-40B4-BE49-F238E27FC236}">
                <a16:creationId xmlns:a16="http://schemas.microsoft.com/office/drawing/2014/main" id="{D8F8580C-29DF-3778-8441-61909CED396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>
            <a:fillRect/>
          </a:stretch>
        </p:blipFill>
        <p:spPr>
          <a:xfrm>
            <a:off x="196669" y="1276114"/>
            <a:ext cx="4235335" cy="5581885"/>
          </a:xfrm>
          <a:prstGeom prst="rect">
            <a:avLst/>
          </a:prstGeom>
        </p:spPr>
      </p:pic>
      <p:sp>
        <p:nvSpPr>
          <p:cNvPr id="8" name="Tekstfelt 7">
            <a:extLst>
              <a:ext uri="{FF2B5EF4-FFF2-40B4-BE49-F238E27FC236}">
                <a16:creationId xmlns:a16="http://schemas.microsoft.com/office/drawing/2014/main" id="{C2EDAA56-AD39-9188-B185-58C3AD8FE938}"/>
              </a:ext>
            </a:extLst>
          </p:cNvPr>
          <p:cNvSpPr txBox="1"/>
          <p:nvPr/>
        </p:nvSpPr>
        <p:spPr>
          <a:xfrm>
            <a:off x="504820" y="391954"/>
            <a:ext cx="57297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4400" b="1" noProof="0" dirty="0">
                <a:solidFill>
                  <a:srgbClr val="1D5DA8"/>
                </a:solidFill>
                <a:latin typeface="MyriadPro-Bold"/>
              </a:rPr>
              <a:t>Inner Wheels DNA?</a:t>
            </a:r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8724ED77-52E4-DD6D-D6AA-2258D05F577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381991" y="1002537"/>
            <a:ext cx="3687461" cy="5855462"/>
          </a:xfrm>
          <a:prstGeom prst="rect">
            <a:avLst/>
          </a:prstGeom>
        </p:spPr>
      </p:pic>
      <p:pic>
        <p:nvPicPr>
          <p:cNvPr id="6" name="Billede 5">
            <a:extLst>
              <a:ext uri="{FF2B5EF4-FFF2-40B4-BE49-F238E27FC236}">
                <a16:creationId xmlns:a16="http://schemas.microsoft.com/office/drawing/2014/main" id="{CAF12281-3567-B675-73DA-E579C8A7A3C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" t="-7459" r="12514" b="-7218"/>
          <a:stretch/>
        </p:blipFill>
        <p:spPr>
          <a:xfrm>
            <a:off x="-33250" y="5527964"/>
            <a:ext cx="12258501" cy="1188720"/>
          </a:xfrm>
          <a:prstGeom prst="rect">
            <a:avLst/>
          </a:prstGeom>
        </p:spPr>
      </p:pic>
      <p:sp>
        <p:nvSpPr>
          <p:cNvPr id="9" name="Tekstfelt 8">
            <a:extLst>
              <a:ext uri="{FF2B5EF4-FFF2-40B4-BE49-F238E27FC236}">
                <a16:creationId xmlns:a16="http://schemas.microsoft.com/office/drawing/2014/main" id="{C6998948-E8F8-C4D6-AE8E-348361C30B79}"/>
              </a:ext>
            </a:extLst>
          </p:cNvPr>
          <p:cNvSpPr txBox="1"/>
          <p:nvPr/>
        </p:nvSpPr>
        <p:spPr>
          <a:xfrm>
            <a:off x="1812174" y="5989320"/>
            <a:ext cx="59394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600" noProof="0" dirty="0">
                <a:solidFill>
                  <a:srgbClr val="1D5DA8"/>
                </a:solidFill>
                <a:latin typeface="MyriadPro-Regular"/>
              </a:rPr>
              <a:t>Distrikt 44 Inner Wheel</a:t>
            </a:r>
          </a:p>
        </p:txBody>
      </p:sp>
      <p:sp>
        <p:nvSpPr>
          <p:cNvPr id="15" name="Tekstfelt 14">
            <a:extLst>
              <a:ext uri="{FF2B5EF4-FFF2-40B4-BE49-F238E27FC236}">
                <a16:creationId xmlns:a16="http://schemas.microsoft.com/office/drawing/2014/main" id="{07B3F260-38C6-C202-96A1-89F26708801F}"/>
              </a:ext>
            </a:extLst>
          </p:cNvPr>
          <p:cNvSpPr txBox="1"/>
          <p:nvPr/>
        </p:nvSpPr>
        <p:spPr>
          <a:xfrm>
            <a:off x="5974772" y="5994611"/>
            <a:ext cx="59394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a-DK" sz="1600" noProof="0" dirty="0">
                <a:solidFill>
                  <a:srgbClr val="1D5DA8"/>
                </a:solidFill>
                <a:latin typeface="MyriadPro-Regular"/>
              </a:rPr>
              <a:t>Forårsdistriktsmøde 2026</a:t>
            </a:r>
          </a:p>
        </p:txBody>
      </p:sp>
      <p:pic>
        <p:nvPicPr>
          <p:cNvPr id="17" name="Grafik 16" descr="Tankeboble med massiv udfyldning">
            <a:extLst>
              <a:ext uri="{FF2B5EF4-FFF2-40B4-BE49-F238E27FC236}">
                <a16:creationId xmlns:a16="http://schemas.microsoft.com/office/drawing/2014/main" id="{1134620F-D631-51A1-19FE-2E40DD0EB39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555619" y="1322696"/>
            <a:ext cx="2348278" cy="2106304"/>
          </a:xfrm>
          <a:prstGeom prst="rect">
            <a:avLst/>
          </a:prstGeom>
        </p:spPr>
      </p:pic>
      <p:pic>
        <p:nvPicPr>
          <p:cNvPr id="18" name="Grafik 17" descr="Tankeboble med massiv udfyldning">
            <a:extLst>
              <a:ext uri="{FF2B5EF4-FFF2-40B4-BE49-F238E27FC236}">
                <a16:creationId xmlns:a16="http://schemas.microsoft.com/office/drawing/2014/main" id="{E1A47B3B-7B3F-1652-247A-EEE85D96756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807912" y="-50615"/>
            <a:ext cx="2106304" cy="2106304"/>
          </a:xfrm>
          <a:prstGeom prst="rect">
            <a:avLst/>
          </a:prstGeom>
        </p:spPr>
      </p:pic>
      <p:sp>
        <p:nvSpPr>
          <p:cNvPr id="20" name="Tekstfelt 19">
            <a:extLst>
              <a:ext uri="{FF2B5EF4-FFF2-40B4-BE49-F238E27FC236}">
                <a16:creationId xmlns:a16="http://schemas.microsoft.com/office/drawing/2014/main" id="{06E1CF55-8B5A-5ABD-E9DD-AF5E8153A85C}"/>
              </a:ext>
            </a:extLst>
          </p:cNvPr>
          <p:cNvSpPr txBox="1"/>
          <p:nvPr/>
        </p:nvSpPr>
        <p:spPr>
          <a:xfrm>
            <a:off x="3030682" y="1846037"/>
            <a:ext cx="163124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400" noProof="0" dirty="0">
                <a:solidFill>
                  <a:srgbClr val="1D5DA8"/>
                </a:solidFill>
                <a:latin typeface="MyriadPro-Bold"/>
              </a:rPr>
              <a:t>Hvorfor er </a:t>
            </a:r>
          </a:p>
          <a:p>
            <a:r>
              <a:rPr lang="da-DK" sz="1400" noProof="0" dirty="0">
                <a:solidFill>
                  <a:srgbClr val="1D5DA8"/>
                </a:solidFill>
                <a:latin typeface="MyriadPro-Bold"/>
              </a:rPr>
              <a:t>jeg i Inner Wheel?</a:t>
            </a:r>
            <a:endParaRPr lang="da-DK" sz="1400" noProof="0" dirty="0"/>
          </a:p>
        </p:txBody>
      </p:sp>
      <p:sp>
        <p:nvSpPr>
          <p:cNvPr id="22" name="Tekstfelt 21">
            <a:extLst>
              <a:ext uri="{FF2B5EF4-FFF2-40B4-BE49-F238E27FC236}">
                <a16:creationId xmlns:a16="http://schemas.microsoft.com/office/drawing/2014/main" id="{6E0B87ED-8022-4776-5D12-CBF7A34E6F7A}"/>
              </a:ext>
            </a:extLst>
          </p:cNvPr>
          <p:cNvSpPr txBox="1"/>
          <p:nvPr/>
        </p:nvSpPr>
        <p:spPr>
          <a:xfrm>
            <a:off x="976713" y="1023311"/>
            <a:ext cx="61306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800" b="1" i="1" noProof="0" dirty="0">
                <a:solidFill>
                  <a:srgbClr val="1D5DA8"/>
                </a:solidFill>
                <a:latin typeface="MyriadPro-Bold"/>
              </a:rPr>
              <a:t>Det der Inner Wheel – </a:t>
            </a:r>
            <a:r>
              <a:rPr lang="da-DK" sz="1800" b="1" i="1" noProof="0" dirty="0" err="1">
                <a:solidFill>
                  <a:srgbClr val="1D5DA8"/>
                </a:solidFill>
                <a:latin typeface="MyriadPro-Bold"/>
              </a:rPr>
              <a:t>hva</a:t>
            </a:r>
            <a:r>
              <a:rPr lang="da-DK" sz="1800" b="1" i="1" noProof="0" dirty="0">
                <a:solidFill>
                  <a:srgbClr val="1D5DA8"/>
                </a:solidFill>
                <a:latin typeface="MyriadPro-Bold"/>
              </a:rPr>
              <a:t>’ er det egentlig for noget?</a:t>
            </a:r>
          </a:p>
        </p:txBody>
      </p:sp>
      <p:sp>
        <p:nvSpPr>
          <p:cNvPr id="23" name="Tekstfelt 22">
            <a:extLst>
              <a:ext uri="{FF2B5EF4-FFF2-40B4-BE49-F238E27FC236}">
                <a16:creationId xmlns:a16="http://schemas.microsoft.com/office/drawing/2014/main" id="{A30D9ABF-5174-5F14-EAE4-B7C18CBAAD53}"/>
              </a:ext>
            </a:extLst>
          </p:cNvPr>
          <p:cNvSpPr txBox="1"/>
          <p:nvPr/>
        </p:nvSpPr>
        <p:spPr>
          <a:xfrm>
            <a:off x="10225721" y="524835"/>
            <a:ext cx="163124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400" noProof="0" dirty="0">
                <a:solidFill>
                  <a:srgbClr val="1D5DA8"/>
                </a:solidFill>
                <a:latin typeface="MyriadPro-Bold"/>
              </a:rPr>
              <a:t>Hvilket udbytte</a:t>
            </a:r>
          </a:p>
          <a:p>
            <a:r>
              <a:rPr lang="da-DK" sz="1400" noProof="0" dirty="0">
                <a:solidFill>
                  <a:srgbClr val="1D5DA8"/>
                </a:solidFill>
                <a:latin typeface="MyriadPro-Bold"/>
              </a:rPr>
              <a:t>får jeg egentlig?</a:t>
            </a:r>
            <a:endParaRPr lang="da-DK" sz="1400" noProof="0" dirty="0"/>
          </a:p>
        </p:txBody>
      </p:sp>
      <p:pic>
        <p:nvPicPr>
          <p:cNvPr id="24" name="Grafik 23" descr="Tankeboble med massiv udfyldning">
            <a:extLst>
              <a:ext uri="{FF2B5EF4-FFF2-40B4-BE49-F238E27FC236}">
                <a16:creationId xmlns:a16="http://schemas.microsoft.com/office/drawing/2014/main" id="{4A73C7C8-C7A2-4161-CF6C-91B10DEB480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495999" y="295396"/>
            <a:ext cx="2828197" cy="2489823"/>
          </a:xfrm>
          <a:prstGeom prst="rect">
            <a:avLst/>
          </a:prstGeom>
        </p:spPr>
      </p:pic>
      <p:sp>
        <p:nvSpPr>
          <p:cNvPr id="25" name="Tekstfelt 24">
            <a:extLst>
              <a:ext uri="{FF2B5EF4-FFF2-40B4-BE49-F238E27FC236}">
                <a16:creationId xmlns:a16="http://schemas.microsoft.com/office/drawing/2014/main" id="{9E4D0454-9CD1-ACDF-CCD2-321645DF447E}"/>
              </a:ext>
            </a:extLst>
          </p:cNvPr>
          <p:cNvSpPr txBox="1"/>
          <p:nvPr/>
        </p:nvSpPr>
        <p:spPr>
          <a:xfrm>
            <a:off x="7254652" y="860615"/>
            <a:ext cx="163124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000" indent="-180000">
              <a:buFont typeface="Arial" panose="020B0604020202020204" pitchFamily="34" charset="0"/>
              <a:buChar char="•"/>
            </a:pPr>
            <a:r>
              <a:rPr lang="da-DK" sz="1600" b="1" noProof="0" dirty="0">
                <a:solidFill>
                  <a:srgbClr val="1D5DA8"/>
                </a:solidFill>
                <a:latin typeface="MyriadPro-Bold"/>
              </a:rPr>
              <a:t>Fællesskab</a:t>
            </a:r>
          </a:p>
          <a:p>
            <a:pPr marL="180000" indent="-180000">
              <a:buFont typeface="Arial" panose="020B0604020202020204" pitchFamily="34" charset="0"/>
              <a:buChar char="•"/>
            </a:pPr>
            <a:r>
              <a:rPr lang="da-DK" sz="1600" b="1" noProof="0" dirty="0">
                <a:solidFill>
                  <a:srgbClr val="1D5DA8"/>
                </a:solidFill>
                <a:latin typeface="MyriadPro-Bold"/>
              </a:rPr>
              <a:t>Viden </a:t>
            </a:r>
          </a:p>
          <a:p>
            <a:pPr marL="180000" indent="-180000">
              <a:buFont typeface="Arial" panose="020B0604020202020204" pitchFamily="34" charset="0"/>
              <a:buChar char="•"/>
            </a:pPr>
            <a:r>
              <a:rPr lang="da-DK" sz="1600" b="1" noProof="0" dirty="0">
                <a:solidFill>
                  <a:srgbClr val="1D5DA8"/>
                </a:solidFill>
                <a:latin typeface="MyriadPro-Bold"/>
              </a:rPr>
              <a:t>Relationer</a:t>
            </a:r>
            <a:endParaRPr lang="da-DK" sz="1600" b="1" noProof="0" dirty="0"/>
          </a:p>
        </p:txBody>
      </p:sp>
    </p:spTree>
    <p:extLst>
      <p:ext uri="{BB962C8B-B14F-4D97-AF65-F5344CB8AC3E}">
        <p14:creationId xmlns:p14="http://schemas.microsoft.com/office/powerpoint/2010/main" val="1499227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2000"/>
    </mc:Choice>
    <mc:Fallback xmlns="">
      <p:transition advClick="0" advTm="12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ktangel: afrundede hjørner 21">
            <a:extLst>
              <a:ext uri="{FF2B5EF4-FFF2-40B4-BE49-F238E27FC236}">
                <a16:creationId xmlns:a16="http://schemas.microsoft.com/office/drawing/2014/main" id="{02697078-6448-60E6-1011-5B4565FCE02B}"/>
              </a:ext>
            </a:extLst>
          </p:cNvPr>
          <p:cNvSpPr/>
          <p:nvPr/>
        </p:nvSpPr>
        <p:spPr>
          <a:xfrm>
            <a:off x="4638501" y="2612857"/>
            <a:ext cx="2931899" cy="1964340"/>
          </a:xfrm>
          <a:prstGeom prst="roundRect">
            <a:avLst>
              <a:gd name="adj" fmla="val 7067"/>
            </a:avLst>
          </a:prstGeom>
          <a:solidFill>
            <a:srgbClr val="C9E7D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noProof="0" dirty="0"/>
          </a:p>
        </p:txBody>
      </p:sp>
      <p:sp>
        <p:nvSpPr>
          <p:cNvPr id="21" name="Rektangel: afrundede hjørner 20">
            <a:extLst>
              <a:ext uri="{FF2B5EF4-FFF2-40B4-BE49-F238E27FC236}">
                <a16:creationId xmlns:a16="http://schemas.microsoft.com/office/drawing/2014/main" id="{F65ABDF6-956B-A851-3FEF-4F8961E1AD28}"/>
              </a:ext>
            </a:extLst>
          </p:cNvPr>
          <p:cNvSpPr/>
          <p:nvPr/>
        </p:nvSpPr>
        <p:spPr>
          <a:xfrm>
            <a:off x="1361208" y="2612857"/>
            <a:ext cx="2931899" cy="1964340"/>
          </a:xfrm>
          <a:prstGeom prst="roundRect">
            <a:avLst>
              <a:gd name="adj" fmla="val 7067"/>
            </a:avLst>
          </a:prstGeom>
          <a:solidFill>
            <a:srgbClr val="C9E7D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noProof="0" dirty="0"/>
          </a:p>
        </p:txBody>
      </p:sp>
      <p:sp>
        <p:nvSpPr>
          <p:cNvPr id="4" name="Tekstfelt 3">
            <a:extLst>
              <a:ext uri="{FF2B5EF4-FFF2-40B4-BE49-F238E27FC236}">
                <a16:creationId xmlns:a16="http://schemas.microsoft.com/office/drawing/2014/main" id="{6E451CCF-34A1-D7FF-BAF1-F734C635F38F}"/>
              </a:ext>
            </a:extLst>
          </p:cNvPr>
          <p:cNvSpPr txBox="1"/>
          <p:nvPr/>
        </p:nvSpPr>
        <p:spPr>
          <a:xfrm>
            <a:off x="706580" y="1414688"/>
            <a:ext cx="94453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b="1" noProof="0" dirty="0">
                <a:solidFill>
                  <a:srgbClr val="002060"/>
                </a:solidFill>
                <a:latin typeface="MyriadPro-Bold"/>
              </a:rPr>
              <a:t>Introduktion til emnet var:</a:t>
            </a:r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AC8602D5-8804-3B57-13DB-1D64259617E5}"/>
              </a:ext>
            </a:extLst>
          </p:cNvPr>
          <p:cNvSpPr txBox="1"/>
          <p:nvPr/>
        </p:nvSpPr>
        <p:spPr>
          <a:xfrm>
            <a:off x="706581" y="614469"/>
            <a:ext cx="734637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3200" b="1" noProof="0" dirty="0">
                <a:solidFill>
                  <a:srgbClr val="1D5DA8"/>
                </a:solidFill>
                <a:latin typeface="MyriadPro-Bold"/>
              </a:rPr>
              <a:t>Forårsdistriktsmøde 2025 i Hadsten</a:t>
            </a:r>
          </a:p>
        </p:txBody>
      </p:sp>
      <p:sp>
        <p:nvSpPr>
          <p:cNvPr id="7" name="Tekstfelt 6">
            <a:extLst>
              <a:ext uri="{FF2B5EF4-FFF2-40B4-BE49-F238E27FC236}">
                <a16:creationId xmlns:a16="http://schemas.microsoft.com/office/drawing/2014/main" id="{98368A61-ACC8-92C5-B0D9-0CC831BD734F}"/>
              </a:ext>
            </a:extLst>
          </p:cNvPr>
          <p:cNvSpPr txBox="1"/>
          <p:nvPr/>
        </p:nvSpPr>
        <p:spPr>
          <a:xfrm>
            <a:off x="1433946" y="2738219"/>
            <a:ext cx="35225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600" b="1" noProof="0" dirty="0">
                <a:solidFill>
                  <a:srgbClr val="002060"/>
                </a:solidFill>
                <a:latin typeface="MyriadPro-Bold"/>
              </a:rPr>
              <a:t>Hvilket udbytte får du af et medlemskab af Inner Wheel?</a:t>
            </a:r>
          </a:p>
        </p:txBody>
      </p:sp>
      <p:sp>
        <p:nvSpPr>
          <p:cNvPr id="11" name="Tekstfelt 10">
            <a:extLst>
              <a:ext uri="{FF2B5EF4-FFF2-40B4-BE49-F238E27FC236}">
                <a16:creationId xmlns:a16="http://schemas.microsoft.com/office/drawing/2014/main" id="{A6493437-113E-556A-34B9-9AA0ADE92560}"/>
              </a:ext>
            </a:extLst>
          </p:cNvPr>
          <p:cNvSpPr txBox="1"/>
          <p:nvPr/>
        </p:nvSpPr>
        <p:spPr>
          <a:xfrm>
            <a:off x="1433946" y="3502346"/>
            <a:ext cx="293189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da-DK" sz="1400" noProof="0" dirty="0">
                <a:solidFill>
                  <a:srgbClr val="002060"/>
                </a:solidFill>
              </a:rPr>
              <a:t>Fællesskab/relationer</a:t>
            </a:r>
          </a:p>
          <a:p>
            <a:pPr marL="228600" indent="-228600">
              <a:buFont typeface="+mj-lt"/>
              <a:buAutoNum type="arabicPeriod"/>
            </a:pPr>
            <a:r>
              <a:rPr lang="da-DK" sz="1400" noProof="0" dirty="0">
                <a:solidFill>
                  <a:srgbClr val="002060"/>
                </a:solidFill>
              </a:rPr>
              <a:t>Viden/oplevelser</a:t>
            </a:r>
          </a:p>
          <a:p>
            <a:pPr marL="228600" indent="-228600">
              <a:buFont typeface="+mj-lt"/>
              <a:buAutoNum type="arabicPeriod"/>
            </a:pPr>
            <a:r>
              <a:rPr lang="da-DK" sz="1400" noProof="0" dirty="0">
                <a:solidFill>
                  <a:srgbClr val="002060"/>
                </a:solidFill>
              </a:rPr>
              <a:t>Personlig Udvikling</a:t>
            </a:r>
          </a:p>
        </p:txBody>
      </p:sp>
      <p:sp>
        <p:nvSpPr>
          <p:cNvPr id="14" name="Tekstfelt 13">
            <a:extLst>
              <a:ext uri="{FF2B5EF4-FFF2-40B4-BE49-F238E27FC236}">
                <a16:creationId xmlns:a16="http://schemas.microsoft.com/office/drawing/2014/main" id="{1A251412-B7AC-5A77-DE32-7659D6FEAF2B}"/>
              </a:ext>
            </a:extLst>
          </p:cNvPr>
          <p:cNvSpPr txBox="1"/>
          <p:nvPr/>
        </p:nvSpPr>
        <p:spPr>
          <a:xfrm>
            <a:off x="4719203" y="2734575"/>
            <a:ext cx="27674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600" b="1" noProof="0" dirty="0">
                <a:solidFill>
                  <a:srgbClr val="002060"/>
                </a:solidFill>
                <a:latin typeface="MyriadPro-Bold"/>
              </a:rPr>
              <a:t>Hvad kan Inner Wheel få af betydning for dig?</a:t>
            </a:r>
          </a:p>
        </p:txBody>
      </p:sp>
      <p:sp>
        <p:nvSpPr>
          <p:cNvPr id="15" name="Tekstfelt 14">
            <a:extLst>
              <a:ext uri="{FF2B5EF4-FFF2-40B4-BE49-F238E27FC236}">
                <a16:creationId xmlns:a16="http://schemas.microsoft.com/office/drawing/2014/main" id="{E464871B-505E-DF63-6A30-21A359F2D8A2}"/>
              </a:ext>
            </a:extLst>
          </p:cNvPr>
          <p:cNvSpPr txBox="1"/>
          <p:nvPr/>
        </p:nvSpPr>
        <p:spPr>
          <a:xfrm>
            <a:off x="4719202" y="3502346"/>
            <a:ext cx="29318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da-DK" sz="1400" noProof="0" dirty="0">
                <a:solidFill>
                  <a:srgbClr val="002060"/>
                </a:solidFill>
              </a:rPr>
              <a:t>Fællesskab/venskab</a:t>
            </a:r>
          </a:p>
          <a:p>
            <a:pPr marL="228600" indent="-228600">
              <a:buFont typeface="+mj-lt"/>
              <a:buAutoNum type="arabicPeriod"/>
            </a:pPr>
            <a:r>
              <a:rPr lang="da-DK" sz="1400" noProof="0" dirty="0">
                <a:solidFill>
                  <a:srgbClr val="002060"/>
                </a:solidFill>
              </a:rPr>
              <a:t>Udvikling</a:t>
            </a:r>
          </a:p>
          <a:p>
            <a:pPr marL="228600" indent="-228600">
              <a:buFont typeface="+mj-lt"/>
              <a:buAutoNum type="arabicPeriod"/>
            </a:pPr>
            <a:r>
              <a:rPr lang="da-DK" sz="1400" noProof="0" dirty="0">
                <a:solidFill>
                  <a:srgbClr val="002060"/>
                </a:solidFill>
              </a:rPr>
              <a:t>Personlig Udvikling</a:t>
            </a:r>
          </a:p>
          <a:p>
            <a:pPr marL="228600" indent="-228600">
              <a:buFont typeface="+mj-lt"/>
              <a:buAutoNum type="arabicPeriod"/>
            </a:pPr>
            <a:r>
              <a:rPr lang="da-DK" sz="1400" noProof="0" dirty="0">
                <a:solidFill>
                  <a:srgbClr val="002060"/>
                </a:solidFill>
              </a:rPr>
              <a:t>Velgørenhed/hjælpsomhed</a:t>
            </a:r>
          </a:p>
        </p:txBody>
      </p:sp>
      <p:pic>
        <p:nvPicPr>
          <p:cNvPr id="23" name="Billede 22">
            <a:extLst>
              <a:ext uri="{FF2B5EF4-FFF2-40B4-BE49-F238E27FC236}">
                <a16:creationId xmlns:a16="http://schemas.microsoft.com/office/drawing/2014/main" id="{F879CBE9-E866-CE67-0AEA-73BD0DC7FA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" t="-7459" r="12514" b="-7218"/>
          <a:stretch/>
        </p:blipFill>
        <p:spPr>
          <a:xfrm>
            <a:off x="-33250" y="5527964"/>
            <a:ext cx="12258501" cy="1188720"/>
          </a:xfrm>
          <a:prstGeom prst="rect">
            <a:avLst/>
          </a:prstGeom>
        </p:spPr>
      </p:pic>
      <p:sp>
        <p:nvSpPr>
          <p:cNvPr id="24" name="Tekstfelt 23">
            <a:extLst>
              <a:ext uri="{FF2B5EF4-FFF2-40B4-BE49-F238E27FC236}">
                <a16:creationId xmlns:a16="http://schemas.microsoft.com/office/drawing/2014/main" id="{66D6E855-689B-F5C3-2CD9-08D64A125F09}"/>
              </a:ext>
            </a:extLst>
          </p:cNvPr>
          <p:cNvSpPr txBox="1"/>
          <p:nvPr/>
        </p:nvSpPr>
        <p:spPr>
          <a:xfrm>
            <a:off x="1812174" y="5989320"/>
            <a:ext cx="59394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600" noProof="0" dirty="0">
                <a:solidFill>
                  <a:srgbClr val="1D5DA8"/>
                </a:solidFill>
                <a:latin typeface="MyriadPro-Regular"/>
              </a:rPr>
              <a:t>Distrikt 44 Inner Wheel</a:t>
            </a:r>
          </a:p>
        </p:txBody>
      </p:sp>
      <p:sp>
        <p:nvSpPr>
          <p:cNvPr id="25" name="Tekstfelt 24">
            <a:extLst>
              <a:ext uri="{FF2B5EF4-FFF2-40B4-BE49-F238E27FC236}">
                <a16:creationId xmlns:a16="http://schemas.microsoft.com/office/drawing/2014/main" id="{88F4D6D3-A18D-27D5-88C2-80B108BEE681}"/>
              </a:ext>
            </a:extLst>
          </p:cNvPr>
          <p:cNvSpPr txBox="1"/>
          <p:nvPr/>
        </p:nvSpPr>
        <p:spPr>
          <a:xfrm>
            <a:off x="5974772" y="5994611"/>
            <a:ext cx="59394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a-DK" sz="1600" noProof="0" dirty="0">
                <a:solidFill>
                  <a:srgbClr val="1D5DA8"/>
                </a:solidFill>
                <a:latin typeface="MyriadPro-Regular"/>
              </a:rPr>
              <a:t>Forårsdistriktsmøde 2026</a:t>
            </a:r>
          </a:p>
        </p:txBody>
      </p:sp>
      <p:pic>
        <p:nvPicPr>
          <p:cNvPr id="26" name="Picture 2">
            <a:extLst>
              <a:ext uri="{FF2B5EF4-FFF2-40B4-BE49-F238E27FC236}">
                <a16:creationId xmlns:a16="http://schemas.microsoft.com/office/drawing/2014/main" id="{84A1A966-86CE-7045-AF04-56CD35056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930340" y="1005015"/>
            <a:ext cx="2931900" cy="1964341"/>
          </a:xfrm>
          <a:prstGeom prst="roundRect">
            <a:avLst>
              <a:gd name="adj" fmla="val 5558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kstfelt 27">
            <a:extLst>
              <a:ext uri="{FF2B5EF4-FFF2-40B4-BE49-F238E27FC236}">
                <a16:creationId xmlns:a16="http://schemas.microsoft.com/office/drawing/2014/main" id="{623D4BC6-76E9-816F-D406-C0F97502761D}"/>
              </a:ext>
            </a:extLst>
          </p:cNvPr>
          <p:cNvSpPr txBox="1"/>
          <p:nvPr/>
        </p:nvSpPr>
        <p:spPr>
          <a:xfrm>
            <a:off x="1307520" y="1901411"/>
            <a:ext cx="634358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800" b="1" i="1" noProof="0" dirty="0">
                <a:solidFill>
                  <a:srgbClr val="1D5DA8"/>
                </a:solidFill>
                <a:latin typeface="MyriadPro-Bold"/>
              </a:rPr>
              <a:t>Hvorfor har du og tusindvis af kvinder valgt, at blive en del af Inner Wheels fællesskab?</a:t>
            </a:r>
            <a:endParaRPr lang="da-DK" noProof="0" dirty="0"/>
          </a:p>
        </p:txBody>
      </p:sp>
      <p:sp>
        <p:nvSpPr>
          <p:cNvPr id="29" name="Tekstfelt 28">
            <a:extLst>
              <a:ext uri="{FF2B5EF4-FFF2-40B4-BE49-F238E27FC236}">
                <a16:creationId xmlns:a16="http://schemas.microsoft.com/office/drawing/2014/main" id="{2B15EB97-9362-D59E-1600-D4D86FADE7E7}"/>
              </a:ext>
            </a:extLst>
          </p:cNvPr>
          <p:cNvSpPr txBox="1"/>
          <p:nvPr/>
        </p:nvSpPr>
        <p:spPr>
          <a:xfrm>
            <a:off x="2257386" y="4701664"/>
            <a:ext cx="461896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6000" b="1" i="1" noProof="0" dirty="0">
                <a:solidFill>
                  <a:srgbClr val="002060"/>
                </a:solidFill>
                <a:latin typeface="MyriadPro-Bold"/>
              </a:rPr>
              <a:t>Fællesskabet</a:t>
            </a:r>
          </a:p>
        </p:txBody>
      </p:sp>
      <p:pic>
        <p:nvPicPr>
          <p:cNvPr id="30" name="Picture 2">
            <a:extLst>
              <a:ext uri="{FF2B5EF4-FFF2-40B4-BE49-F238E27FC236}">
                <a16:creationId xmlns:a16="http://schemas.microsoft.com/office/drawing/2014/main" id="{7603CBC8-F951-60F9-9A40-718BA4ED8C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30340" y="3209985"/>
            <a:ext cx="2931900" cy="1964341"/>
          </a:xfrm>
          <a:prstGeom prst="roundRect">
            <a:avLst>
              <a:gd name="adj" fmla="val 5558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94789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F3A733-E679-6831-9658-ED9B7E82FA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felt 3">
            <a:extLst>
              <a:ext uri="{FF2B5EF4-FFF2-40B4-BE49-F238E27FC236}">
                <a16:creationId xmlns:a16="http://schemas.microsoft.com/office/drawing/2014/main" id="{2C82C48A-16AF-71DB-53B6-8A40BF78F22D}"/>
              </a:ext>
            </a:extLst>
          </p:cNvPr>
          <p:cNvSpPr txBox="1"/>
          <p:nvPr/>
        </p:nvSpPr>
        <p:spPr>
          <a:xfrm>
            <a:off x="706581" y="2039051"/>
            <a:ext cx="94453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b="1" noProof="0" dirty="0">
                <a:solidFill>
                  <a:srgbClr val="002060"/>
                </a:solidFill>
                <a:latin typeface="MyriadPro-Bold"/>
              </a:rPr>
              <a:t>Formål:</a:t>
            </a:r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A766896B-A18C-126C-43E6-D2F012128181}"/>
              </a:ext>
            </a:extLst>
          </p:cNvPr>
          <p:cNvSpPr txBox="1"/>
          <p:nvPr/>
        </p:nvSpPr>
        <p:spPr>
          <a:xfrm>
            <a:off x="706581" y="614469"/>
            <a:ext cx="1133648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4400" b="1" i="1" noProof="0" dirty="0">
                <a:solidFill>
                  <a:srgbClr val="1D5DA8"/>
                </a:solidFill>
                <a:latin typeface="MyriadPro-Bold"/>
              </a:rPr>
              <a:t>Inner Wheels DNA – med afsæt i </a:t>
            </a:r>
            <a:r>
              <a:rPr lang="da-DK" sz="4400" b="1" i="1" noProof="0" dirty="0">
                <a:solidFill>
                  <a:srgbClr val="002060"/>
                </a:solidFill>
                <a:latin typeface="MyriadPro-Bold"/>
              </a:rPr>
              <a:t>Fællesskab</a:t>
            </a:r>
          </a:p>
        </p:txBody>
      </p:sp>
      <p:pic>
        <p:nvPicPr>
          <p:cNvPr id="23" name="Billede 22">
            <a:extLst>
              <a:ext uri="{FF2B5EF4-FFF2-40B4-BE49-F238E27FC236}">
                <a16:creationId xmlns:a16="http://schemas.microsoft.com/office/drawing/2014/main" id="{1CD44C4A-CC43-D217-7409-B13C944D0C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" t="-7459" r="12514" b="-7218"/>
          <a:stretch/>
        </p:blipFill>
        <p:spPr>
          <a:xfrm>
            <a:off x="-33250" y="5527964"/>
            <a:ext cx="12258501" cy="1188720"/>
          </a:xfrm>
          <a:prstGeom prst="rect">
            <a:avLst/>
          </a:prstGeom>
        </p:spPr>
      </p:pic>
      <p:sp>
        <p:nvSpPr>
          <p:cNvPr id="24" name="Tekstfelt 23">
            <a:extLst>
              <a:ext uri="{FF2B5EF4-FFF2-40B4-BE49-F238E27FC236}">
                <a16:creationId xmlns:a16="http://schemas.microsoft.com/office/drawing/2014/main" id="{45317831-B2F5-7AAC-0679-2A1A1A485C60}"/>
              </a:ext>
            </a:extLst>
          </p:cNvPr>
          <p:cNvSpPr txBox="1"/>
          <p:nvPr/>
        </p:nvSpPr>
        <p:spPr>
          <a:xfrm>
            <a:off x="1812174" y="5989320"/>
            <a:ext cx="59394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600" noProof="0" dirty="0">
                <a:solidFill>
                  <a:srgbClr val="1D5DA8"/>
                </a:solidFill>
                <a:latin typeface="MyriadPro-Regular"/>
              </a:rPr>
              <a:t>Distrikt 44 Inner Wheel</a:t>
            </a:r>
          </a:p>
        </p:txBody>
      </p:sp>
      <p:sp>
        <p:nvSpPr>
          <p:cNvPr id="25" name="Tekstfelt 24">
            <a:extLst>
              <a:ext uri="{FF2B5EF4-FFF2-40B4-BE49-F238E27FC236}">
                <a16:creationId xmlns:a16="http://schemas.microsoft.com/office/drawing/2014/main" id="{4ABE6F9C-713E-6193-DF5B-ABFAAFC1F410}"/>
              </a:ext>
            </a:extLst>
          </p:cNvPr>
          <p:cNvSpPr txBox="1"/>
          <p:nvPr/>
        </p:nvSpPr>
        <p:spPr>
          <a:xfrm>
            <a:off x="5974772" y="5994611"/>
            <a:ext cx="59394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a-DK" sz="1600" noProof="0" dirty="0">
                <a:solidFill>
                  <a:srgbClr val="1D5DA8"/>
                </a:solidFill>
                <a:latin typeface="MyriadPro-Regular"/>
              </a:rPr>
              <a:t>Forårsdistriktsmøde 2026</a:t>
            </a:r>
          </a:p>
        </p:txBody>
      </p:sp>
      <p:sp>
        <p:nvSpPr>
          <p:cNvPr id="28" name="Tekstfelt 27">
            <a:extLst>
              <a:ext uri="{FF2B5EF4-FFF2-40B4-BE49-F238E27FC236}">
                <a16:creationId xmlns:a16="http://schemas.microsoft.com/office/drawing/2014/main" id="{D3742670-137F-B36E-D58A-1E65A5E02E7D}"/>
              </a:ext>
            </a:extLst>
          </p:cNvPr>
          <p:cNvSpPr txBox="1"/>
          <p:nvPr/>
        </p:nvSpPr>
        <p:spPr>
          <a:xfrm>
            <a:off x="1018653" y="2475929"/>
            <a:ext cx="376324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800" b="1" i="1" noProof="0" dirty="0">
                <a:solidFill>
                  <a:srgbClr val="1D5DA8"/>
                </a:solidFill>
                <a:latin typeface="MyriadPro-Bold"/>
              </a:rPr>
              <a:t>Hvordan oplever vi Inner Wheels værdier omsættes til handling?</a:t>
            </a:r>
            <a:endParaRPr lang="da-DK" noProof="0" dirty="0"/>
          </a:p>
        </p:txBody>
      </p:sp>
      <p:cxnSp>
        <p:nvCxnSpPr>
          <p:cNvPr id="3" name="Lige forbindelse 2">
            <a:extLst>
              <a:ext uri="{FF2B5EF4-FFF2-40B4-BE49-F238E27FC236}">
                <a16:creationId xmlns:a16="http://schemas.microsoft.com/office/drawing/2014/main" id="{C92249FE-90A0-97DB-E781-819067C78C65}"/>
              </a:ext>
            </a:extLst>
          </p:cNvPr>
          <p:cNvCxnSpPr>
            <a:cxnSpLocks/>
          </p:cNvCxnSpPr>
          <p:nvPr/>
        </p:nvCxnSpPr>
        <p:spPr>
          <a:xfrm>
            <a:off x="8307114" y="1269610"/>
            <a:ext cx="2728031" cy="0"/>
          </a:xfrm>
          <a:prstGeom prst="line">
            <a:avLst/>
          </a:prstGeom>
          <a:ln w="63500" cmpd="sng">
            <a:solidFill>
              <a:srgbClr val="C9E7D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kstfelt 8">
            <a:extLst>
              <a:ext uri="{FF2B5EF4-FFF2-40B4-BE49-F238E27FC236}">
                <a16:creationId xmlns:a16="http://schemas.microsoft.com/office/drawing/2014/main" id="{C800D789-222A-B545-B5C1-72386A87B7FD}"/>
              </a:ext>
            </a:extLst>
          </p:cNvPr>
          <p:cNvSpPr txBox="1"/>
          <p:nvPr/>
        </p:nvSpPr>
        <p:spPr>
          <a:xfrm>
            <a:off x="1718658" y="3122260"/>
            <a:ext cx="394439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800" b="1" i="1" noProof="0" dirty="0">
                <a:solidFill>
                  <a:srgbClr val="002060"/>
                </a:solidFill>
                <a:latin typeface="MyriadPro-Bold"/>
              </a:rPr>
              <a:t>- og dermed få et realistisk billede af, hvad et medlemskab indebærer.</a:t>
            </a:r>
            <a:endParaRPr lang="da-DK" noProof="0" dirty="0">
              <a:solidFill>
                <a:srgbClr val="002060"/>
              </a:solidFill>
            </a:endParaRPr>
          </a:p>
        </p:txBody>
      </p:sp>
      <p:pic>
        <p:nvPicPr>
          <p:cNvPr id="12" name="Billede 11">
            <a:extLst>
              <a:ext uri="{FF2B5EF4-FFF2-40B4-BE49-F238E27FC236}">
                <a16:creationId xmlns:a16="http://schemas.microsoft.com/office/drawing/2014/main" id="{744319E0-98BA-CB60-240D-6E9F73F244E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663048" y="1730967"/>
            <a:ext cx="5986895" cy="3716068"/>
          </a:xfrm>
          <a:prstGeom prst="roundRect">
            <a:avLst>
              <a:gd name="adj" fmla="val 2956"/>
            </a:avLst>
          </a:prstGeom>
        </p:spPr>
      </p:pic>
    </p:spTree>
    <p:extLst>
      <p:ext uri="{BB962C8B-B14F-4D97-AF65-F5344CB8AC3E}">
        <p14:creationId xmlns:p14="http://schemas.microsoft.com/office/powerpoint/2010/main" val="25967092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C9EEB3-4065-F248-B879-400E045508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uppe 41">
            <a:extLst>
              <a:ext uri="{FF2B5EF4-FFF2-40B4-BE49-F238E27FC236}">
                <a16:creationId xmlns:a16="http://schemas.microsoft.com/office/drawing/2014/main" id="{FD4C79B5-934F-DAA9-3F6A-01BB4ACB429D}"/>
              </a:ext>
            </a:extLst>
          </p:cNvPr>
          <p:cNvGrpSpPr/>
          <p:nvPr/>
        </p:nvGrpSpPr>
        <p:grpSpPr>
          <a:xfrm>
            <a:off x="2921923" y="220287"/>
            <a:ext cx="8992293" cy="6417425"/>
            <a:chOff x="2921923" y="220287"/>
            <a:chExt cx="8992293" cy="6417425"/>
          </a:xfrm>
        </p:grpSpPr>
        <p:grpSp>
          <p:nvGrpSpPr>
            <p:cNvPr id="41" name="Gruppe 40">
              <a:extLst>
                <a:ext uri="{FF2B5EF4-FFF2-40B4-BE49-F238E27FC236}">
                  <a16:creationId xmlns:a16="http://schemas.microsoft.com/office/drawing/2014/main" id="{981D6FB9-BA4C-95FB-A3A1-F26EDC66F1E8}"/>
                </a:ext>
              </a:extLst>
            </p:cNvPr>
            <p:cNvGrpSpPr/>
            <p:nvPr/>
          </p:nvGrpSpPr>
          <p:grpSpPr>
            <a:xfrm>
              <a:off x="2921923" y="220287"/>
              <a:ext cx="8992293" cy="6417425"/>
              <a:chOff x="2921923" y="220287"/>
              <a:chExt cx="8992293" cy="6417425"/>
            </a:xfrm>
          </p:grpSpPr>
          <p:grpSp>
            <p:nvGrpSpPr>
              <p:cNvPr id="31" name="Gruppe 30">
                <a:extLst>
                  <a:ext uri="{FF2B5EF4-FFF2-40B4-BE49-F238E27FC236}">
                    <a16:creationId xmlns:a16="http://schemas.microsoft.com/office/drawing/2014/main" id="{87511D4F-E863-8E8F-D133-81994142F176}"/>
                  </a:ext>
                </a:extLst>
              </p:cNvPr>
              <p:cNvGrpSpPr/>
              <p:nvPr/>
            </p:nvGrpSpPr>
            <p:grpSpPr>
              <a:xfrm>
                <a:off x="2921923" y="220287"/>
                <a:ext cx="8992293" cy="6417425"/>
                <a:chOff x="2921923" y="220287"/>
                <a:chExt cx="8992293" cy="6417425"/>
              </a:xfrm>
            </p:grpSpPr>
            <p:sp>
              <p:nvSpPr>
                <p:cNvPr id="5" name="Tekstfelt 4">
                  <a:extLst>
                    <a:ext uri="{FF2B5EF4-FFF2-40B4-BE49-F238E27FC236}">
                      <a16:creationId xmlns:a16="http://schemas.microsoft.com/office/drawing/2014/main" id="{88296EF5-E258-C71C-4474-CC28DF994E1B}"/>
                    </a:ext>
                  </a:extLst>
                </p:cNvPr>
                <p:cNvSpPr txBox="1"/>
                <p:nvPr/>
              </p:nvSpPr>
              <p:spPr>
                <a:xfrm>
                  <a:off x="2921923" y="4234184"/>
                  <a:ext cx="3719945" cy="1015663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da-DK" sz="6000" b="1" i="1" noProof="0" dirty="0" err="1">
                      <a:solidFill>
                        <a:srgbClr val="002060"/>
                      </a:solidFill>
                      <a:latin typeface="MyriadPro-Bold"/>
                    </a:rPr>
                    <a:t>Ø-hop</a:t>
                  </a:r>
                  <a:endParaRPr lang="da-DK" sz="6000" b="1" i="1" noProof="0" dirty="0">
                    <a:solidFill>
                      <a:srgbClr val="002060"/>
                    </a:solidFill>
                    <a:latin typeface="MyriadPro-Bold"/>
                  </a:endParaRPr>
                </a:p>
              </p:txBody>
            </p:sp>
            <p:grpSp>
              <p:nvGrpSpPr>
                <p:cNvPr id="30" name="Gruppe 29">
                  <a:extLst>
                    <a:ext uri="{FF2B5EF4-FFF2-40B4-BE49-F238E27FC236}">
                      <a16:creationId xmlns:a16="http://schemas.microsoft.com/office/drawing/2014/main" id="{DB16476C-6EAA-7165-4E4A-964FD5DBF3C5}"/>
                    </a:ext>
                  </a:extLst>
                </p:cNvPr>
                <p:cNvGrpSpPr/>
                <p:nvPr/>
              </p:nvGrpSpPr>
              <p:grpSpPr>
                <a:xfrm>
                  <a:off x="5496791" y="220287"/>
                  <a:ext cx="6417425" cy="6417425"/>
                  <a:chOff x="5496791" y="220287"/>
                  <a:chExt cx="6417425" cy="6417425"/>
                </a:xfrm>
              </p:grpSpPr>
              <p:pic>
                <p:nvPicPr>
                  <p:cNvPr id="11" name="Billede 10">
                    <a:extLst>
                      <a:ext uri="{FF2B5EF4-FFF2-40B4-BE49-F238E27FC236}">
                        <a16:creationId xmlns:a16="http://schemas.microsoft.com/office/drawing/2014/main" id="{F5B0B10D-8EC2-7639-0A87-0D09CAC7FDD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496791" y="220287"/>
                    <a:ext cx="6417425" cy="6417425"/>
                  </a:xfrm>
                  <a:prstGeom prst="roundRect">
                    <a:avLst>
                      <a:gd name="adj" fmla="val 2580"/>
                    </a:avLst>
                  </a:prstGeom>
                </p:spPr>
              </p:pic>
              <p:grpSp>
                <p:nvGrpSpPr>
                  <p:cNvPr id="16" name="Gruppe 15">
                    <a:extLst>
                      <a:ext uri="{FF2B5EF4-FFF2-40B4-BE49-F238E27FC236}">
                        <a16:creationId xmlns:a16="http://schemas.microsoft.com/office/drawing/2014/main" id="{C5D525DC-0E6A-C691-B7C9-A9D0C276FBAD}"/>
                      </a:ext>
                    </a:extLst>
                  </p:cNvPr>
                  <p:cNvGrpSpPr/>
                  <p:nvPr/>
                </p:nvGrpSpPr>
                <p:grpSpPr>
                  <a:xfrm>
                    <a:off x="7866722" y="2650467"/>
                    <a:ext cx="1403244" cy="1403244"/>
                    <a:chOff x="7829836" y="2695923"/>
                    <a:chExt cx="1403244" cy="1403244"/>
                  </a:xfrm>
                </p:grpSpPr>
                <p:sp>
                  <p:nvSpPr>
                    <p:cNvPr id="15" name="Ellipse 14">
                      <a:extLst>
                        <a:ext uri="{FF2B5EF4-FFF2-40B4-BE49-F238E27FC236}">
                          <a16:creationId xmlns:a16="http://schemas.microsoft.com/office/drawing/2014/main" id="{B28DEC0D-8FE3-04C2-4743-259DD7DC301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829836" y="2695923"/>
                      <a:ext cx="1403244" cy="1403244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a-DK" noProof="0" dirty="0"/>
                    </a:p>
                  </p:txBody>
                </p:sp>
                <p:pic>
                  <p:nvPicPr>
                    <p:cNvPr id="14" name="Billede 13">
                      <a:extLst>
                        <a:ext uri="{FF2B5EF4-FFF2-40B4-BE49-F238E27FC236}">
                          <a16:creationId xmlns:a16="http://schemas.microsoft.com/office/drawing/2014/main" id="{F0A33844-05D1-3990-9F89-E5F334E907AD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4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7866723" y="2754316"/>
                      <a:ext cx="1329470" cy="1286458"/>
                    </a:xfrm>
                    <a:prstGeom prst="rect">
                      <a:avLst/>
                    </a:prstGeom>
                  </p:spPr>
                </p:pic>
              </p:grpSp>
              <p:pic>
                <p:nvPicPr>
                  <p:cNvPr id="18" name="Grafik 17" descr="Pil: Kurve mod uret med massiv udfyldning">
                    <a:extLst>
                      <a:ext uri="{FF2B5EF4-FFF2-40B4-BE49-F238E27FC236}">
                        <a16:creationId xmlns:a16="http://schemas.microsoft.com/office/drawing/2014/main" id="{A748AA89-9760-B559-AB5F-8F922AB3AD3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>
                    <a:extLst>
                      <a:ext uri="{96DAC541-7B7A-43D3-8B79-37D633B846F1}">
                        <asvg:svgBlip xmlns:asvg="http://schemas.microsoft.com/office/drawing/2016/SVG/main" r:embed="rId5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0561060" y="2708860"/>
                    <a:ext cx="914400" cy="914400"/>
                  </a:xfrm>
                  <a:prstGeom prst="rect">
                    <a:avLst/>
                  </a:prstGeom>
                </p:spPr>
              </p:pic>
              <p:pic>
                <p:nvPicPr>
                  <p:cNvPr id="19" name="Grafik 18" descr="Pil: Kurve mod uret med massiv udfyldning">
                    <a:extLst>
                      <a:ext uri="{FF2B5EF4-FFF2-40B4-BE49-F238E27FC236}">
                        <a16:creationId xmlns:a16="http://schemas.microsoft.com/office/drawing/2014/main" id="{F481C7BA-D80C-09B0-AFDA-2E226052900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>
                    <a:extLst>
                      <a:ext uri="{96DAC541-7B7A-43D3-8B79-37D633B846F1}">
                        <asvg:svgBlip xmlns:asvg="http://schemas.microsoft.com/office/drawing/2016/SVG/main" r:embed="rId5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0153997" y="1103937"/>
                    <a:ext cx="914400" cy="914400"/>
                  </a:xfrm>
                  <a:prstGeom prst="rect">
                    <a:avLst/>
                  </a:prstGeom>
                </p:spPr>
              </p:pic>
              <p:pic>
                <p:nvPicPr>
                  <p:cNvPr id="20" name="Grafik 19" descr="Pil: Kurve mod uret med massiv udfyldning">
                    <a:extLst>
                      <a:ext uri="{FF2B5EF4-FFF2-40B4-BE49-F238E27FC236}">
                        <a16:creationId xmlns:a16="http://schemas.microsoft.com/office/drawing/2014/main" id="{909682C6-B4B3-33E3-FF57-211E46C17BD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>
                    <a:extLst>
                      <a:ext uri="{96DAC541-7B7A-43D3-8B79-37D633B846F1}">
                        <asvg:svgBlip xmlns:asvg="http://schemas.microsoft.com/office/drawing/2016/SVG/main" r:embed="rId5"/>
                      </a:ext>
                    </a:extLst>
                  </a:blip>
                  <a:stretch>
                    <a:fillRect/>
                  </a:stretch>
                </p:blipFill>
                <p:spPr>
                  <a:xfrm rot="18125321">
                    <a:off x="8253003" y="339846"/>
                    <a:ext cx="914400" cy="914400"/>
                  </a:xfrm>
                  <a:prstGeom prst="rect">
                    <a:avLst/>
                  </a:prstGeom>
                </p:spPr>
              </p:pic>
              <p:pic>
                <p:nvPicPr>
                  <p:cNvPr id="21" name="Grafik 20" descr="Pil: Kurve mod uret med massiv udfyldning">
                    <a:extLst>
                      <a:ext uri="{FF2B5EF4-FFF2-40B4-BE49-F238E27FC236}">
                        <a16:creationId xmlns:a16="http://schemas.microsoft.com/office/drawing/2014/main" id="{1B1A8CFF-850F-0992-5A96-2C35436322F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>
                    <a:extLst>
                      <a:ext uri="{96DAC541-7B7A-43D3-8B79-37D633B846F1}">
                        <asvg:svgBlip xmlns:asvg="http://schemas.microsoft.com/office/drawing/2016/SVG/main" r:embed="rId5"/>
                      </a:ext>
                    </a:extLst>
                  </a:blip>
                  <a:stretch>
                    <a:fillRect/>
                  </a:stretch>
                </p:blipFill>
                <p:spPr>
                  <a:xfrm rot="15467992">
                    <a:off x="6265715" y="718582"/>
                    <a:ext cx="914400" cy="914400"/>
                  </a:xfrm>
                  <a:prstGeom prst="rect">
                    <a:avLst/>
                  </a:prstGeom>
                </p:spPr>
              </p:pic>
              <p:pic>
                <p:nvPicPr>
                  <p:cNvPr id="22" name="Grafik 21" descr="Pil: Kurve mod uret med massiv udfyldning">
                    <a:extLst>
                      <a:ext uri="{FF2B5EF4-FFF2-40B4-BE49-F238E27FC236}">
                        <a16:creationId xmlns:a16="http://schemas.microsoft.com/office/drawing/2014/main" id="{D4090BE8-B96D-FA3A-F908-DC26A0611FD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>
                    <a:extLst>
                      <a:ext uri="{96DAC541-7B7A-43D3-8B79-37D633B846F1}">
                        <asvg:svgBlip xmlns:asvg="http://schemas.microsoft.com/office/drawing/2016/SVG/main" r:embed="rId5"/>
                      </a:ext>
                    </a:extLst>
                  </a:blip>
                  <a:stretch>
                    <a:fillRect/>
                  </a:stretch>
                </p:blipFill>
                <p:spPr>
                  <a:xfrm rot="13264754">
                    <a:off x="5748652" y="2416926"/>
                    <a:ext cx="914400" cy="914400"/>
                  </a:xfrm>
                  <a:prstGeom prst="rect">
                    <a:avLst/>
                  </a:prstGeom>
                </p:spPr>
              </p:pic>
              <p:pic>
                <p:nvPicPr>
                  <p:cNvPr id="26" name="Grafik 25" descr="Pil: Kurve mod uret med massiv udfyldning">
                    <a:extLst>
                      <a:ext uri="{FF2B5EF4-FFF2-40B4-BE49-F238E27FC236}">
                        <a16:creationId xmlns:a16="http://schemas.microsoft.com/office/drawing/2014/main" id="{2C3C36CE-4995-0A9A-2145-E00F5C6FAB9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>
                    <a:extLst>
                      <a:ext uri="{96DAC541-7B7A-43D3-8B79-37D633B846F1}">
                        <asvg:svgBlip xmlns:asvg="http://schemas.microsoft.com/office/drawing/2016/SVG/main" r:embed="rId5"/>
                      </a:ext>
                    </a:extLst>
                  </a:blip>
                  <a:stretch>
                    <a:fillRect/>
                  </a:stretch>
                </p:blipFill>
                <p:spPr>
                  <a:xfrm rot="6584413" flipH="1">
                    <a:off x="6393718" y="4366898"/>
                    <a:ext cx="914400" cy="914400"/>
                  </a:xfrm>
                  <a:prstGeom prst="rect">
                    <a:avLst/>
                  </a:prstGeom>
                </p:spPr>
              </p:pic>
              <p:pic>
                <p:nvPicPr>
                  <p:cNvPr id="27" name="Grafik 26" descr="Pil: Kurve mod uret med massiv udfyldning">
                    <a:extLst>
                      <a:ext uri="{FF2B5EF4-FFF2-40B4-BE49-F238E27FC236}">
                        <a16:creationId xmlns:a16="http://schemas.microsoft.com/office/drawing/2014/main" id="{A0EB02A8-6026-5AD2-4397-D884D5457A2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>
                    <a:extLst>
                      <a:ext uri="{96DAC541-7B7A-43D3-8B79-37D633B846F1}">
                        <asvg:svgBlip xmlns:asvg="http://schemas.microsoft.com/office/drawing/2016/SVG/main" r:embed="rId5"/>
                      </a:ext>
                    </a:extLst>
                  </a:blip>
                  <a:stretch>
                    <a:fillRect/>
                  </a:stretch>
                </p:blipFill>
                <p:spPr>
                  <a:xfrm rot="4396915" flipH="1">
                    <a:off x="8207524" y="4589519"/>
                    <a:ext cx="914400" cy="914400"/>
                  </a:xfrm>
                  <a:prstGeom prst="rect">
                    <a:avLst/>
                  </a:prstGeom>
                </p:spPr>
              </p:pic>
              <p:pic>
                <p:nvPicPr>
                  <p:cNvPr id="29" name="Grafik 28" descr="Pil: Kurve mod uret med massiv udfyldning">
                    <a:extLst>
                      <a:ext uri="{FF2B5EF4-FFF2-40B4-BE49-F238E27FC236}">
                        <a16:creationId xmlns:a16="http://schemas.microsoft.com/office/drawing/2014/main" id="{6C035D6E-4BCA-71F2-9653-E6F8C6E30E1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>
                    <a:extLst>
                      <a:ext uri="{96DAC541-7B7A-43D3-8B79-37D633B846F1}">
                        <asvg:svgBlip xmlns:asvg="http://schemas.microsoft.com/office/drawing/2016/SVG/main" r:embed="rId5"/>
                      </a:ext>
                    </a:extLst>
                  </a:blip>
                  <a:stretch>
                    <a:fillRect/>
                  </a:stretch>
                </p:blipFill>
                <p:spPr>
                  <a:xfrm rot="1212666" flipH="1">
                    <a:off x="10081315" y="4447348"/>
                    <a:ext cx="914400" cy="914400"/>
                  </a:xfrm>
                  <a:prstGeom prst="rect">
                    <a:avLst/>
                  </a:prstGeom>
                </p:spPr>
              </p:pic>
            </p:grpSp>
          </p:grpSp>
          <p:sp>
            <p:nvSpPr>
              <p:cNvPr id="32" name="Tekstfelt 31">
                <a:extLst>
                  <a:ext uri="{FF2B5EF4-FFF2-40B4-BE49-F238E27FC236}">
                    <a16:creationId xmlns:a16="http://schemas.microsoft.com/office/drawing/2014/main" id="{9D7B5216-DE44-8456-BBCF-AC104192D02D}"/>
                  </a:ext>
                </a:extLst>
              </p:cNvPr>
              <p:cNvSpPr txBox="1"/>
              <p:nvPr/>
            </p:nvSpPr>
            <p:spPr>
              <a:xfrm>
                <a:off x="6419695" y="2412966"/>
                <a:ext cx="712054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a-DK" sz="700" b="1" noProof="0" dirty="0">
                    <a:solidFill>
                      <a:srgbClr val="002060"/>
                    </a:solidFill>
                    <a:latin typeface="MyriadPro-Bold"/>
                  </a:rPr>
                  <a:t>Fællesskab</a:t>
                </a:r>
              </a:p>
            </p:txBody>
          </p:sp>
          <p:sp>
            <p:nvSpPr>
              <p:cNvPr id="35" name="Tekstfelt 34">
                <a:extLst>
                  <a:ext uri="{FF2B5EF4-FFF2-40B4-BE49-F238E27FC236}">
                    <a16:creationId xmlns:a16="http://schemas.microsoft.com/office/drawing/2014/main" id="{B4857A59-1FBB-3F82-0F5A-796DC800452E}"/>
                  </a:ext>
                </a:extLst>
              </p:cNvPr>
              <p:cNvSpPr txBox="1"/>
              <p:nvPr/>
            </p:nvSpPr>
            <p:spPr>
              <a:xfrm>
                <a:off x="7450579" y="5287885"/>
                <a:ext cx="852921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a-DK" sz="700" b="1" noProof="0" dirty="0">
                    <a:solidFill>
                      <a:srgbClr val="002060"/>
                    </a:solidFill>
                    <a:latin typeface="MyriadPro-Bold"/>
                  </a:rPr>
                  <a:t>Kompetencer</a:t>
                </a:r>
              </a:p>
            </p:txBody>
          </p:sp>
          <p:sp>
            <p:nvSpPr>
              <p:cNvPr id="36" name="Tekstfelt 35">
                <a:extLst>
                  <a:ext uri="{FF2B5EF4-FFF2-40B4-BE49-F238E27FC236}">
                    <a16:creationId xmlns:a16="http://schemas.microsoft.com/office/drawing/2014/main" id="{4D926B10-2637-2FAA-76C2-4247E9D1B332}"/>
                  </a:ext>
                </a:extLst>
              </p:cNvPr>
              <p:cNvSpPr txBox="1"/>
              <p:nvPr/>
            </p:nvSpPr>
            <p:spPr>
              <a:xfrm>
                <a:off x="7584692" y="1441823"/>
                <a:ext cx="712054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a-DK" sz="700" b="1" noProof="0" dirty="0">
                    <a:solidFill>
                      <a:srgbClr val="002060"/>
                    </a:solidFill>
                    <a:latin typeface="MyriadPro-Bold"/>
                  </a:rPr>
                  <a:t>Netværk</a:t>
                </a:r>
              </a:p>
            </p:txBody>
          </p:sp>
          <p:sp>
            <p:nvSpPr>
              <p:cNvPr id="37" name="Tekstfelt 36">
                <a:extLst>
                  <a:ext uri="{FF2B5EF4-FFF2-40B4-BE49-F238E27FC236}">
                    <a16:creationId xmlns:a16="http://schemas.microsoft.com/office/drawing/2014/main" id="{95F9FD24-276D-A168-2547-17228B0C2D37}"/>
                  </a:ext>
                </a:extLst>
              </p:cNvPr>
              <p:cNvSpPr txBox="1"/>
              <p:nvPr/>
            </p:nvSpPr>
            <p:spPr>
              <a:xfrm>
                <a:off x="9233079" y="1433808"/>
                <a:ext cx="712054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a-DK" sz="700" b="1" noProof="0" dirty="0">
                    <a:solidFill>
                      <a:srgbClr val="002060"/>
                    </a:solidFill>
                    <a:latin typeface="MyriadPro-Bold"/>
                  </a:rPr>
                  <a:t>Sammenhold</a:t>
                </a:r>
              </a:p>
            </p:txBody>
          </p:sp>
          <p:sp>
            <p:nvSpPr>
              <p:cNvPr id="38" name="Tekstfelt 37">
                <a:extLst>
                  <a:ext uri="{FF2B5EF4-FFF2-40B4-BE49-F238E27FC236}">
                    <a16:creationId xmlns:a16="http://schemas.microsoft.com/office/drawing/2014/main" id="{C30E9E12-2020-F430-932C-683BECC36B59}"/>
                  </a:ext>
                </a:extLst>
              </p:cNvPr>
              <p:cNvSpPr txBox="1"/>
              <p:nvPr/>
            </p:nvSpPr>
            <p:spPr>
              <a:xfrm>
                <a:off x="10413463" y="2404313"/>
                <a:ext cx="712054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a-DK" sz="700" b="1" noProof="0" dirty="0">
                    <a:solidFill>
                      <a:srgbClr val="002060"/>
                    </a:solidFill>
                    <a:latin typeface="MyriadPro-Bold"/>
                  </a:rPr>
                  <a:t>Velgørenhed</a:t>
                </a:r>
              </a:p>
            </p:txBody>
          </p:sp>
          <p:sp>
            <p:nvSpPr>
              <p:cNvPr id="39" name="Tekstfelt 38">
                <a:extLst>
                  <a:ext uri="{FF2B5EF4-FFF2-40B4-BE49-F238E27FC236}">
                    <a16:creationId xmlns:a16="http://schemas.microsoft.com/office/drawing/2014/main" id="{81DE19E8-1645-71FE-92CE-2BBA7905BD68}"/>
                  </a:ext>
                </a:extLst>
              </p:cNvPr>
              <p:cNvSpPr txBox="1"/>
              <p:nvPr/>
            </p:nvSpPr>
            <p:spPr>
              <a:xfrm>
                <a:off x="10527763" y="4114845"/>
                <a:ext cx="712054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a-DK" sz="700" b="1" noProof="0" dirty="0">
                    <a:solidFill>
                      <a:srgbClr val="002060"/>
                    </a:solidFill>
                    <a:latin typeface="MyriadPro-Bold"/>
                  </a:rPr>
                  <a:t>Klubaften</a:t>
                </a:r>
              </a:p>
            </p:txBody>
          </p:sp>
          <p:sp>
            <p:nvSpPr>
              <p:cNvPr id="40" name="Tekstfelt 39">
                <a:extLst>
                  <a:ext uri="{FF2B5EF4-FFF2-40B4-BE49-F238E27FC236}">
                    <a16:creationId xmlns:a16="http://schemas.microsoft.com/office/drawing/2014/main" id="{3CF79EE4-DA72-8E3F-0E10-ADAD6688B04C}"/>
                  </a:ext>
                </a:extLst>
              </p:cNvPr>
              <p:cNvSpPr txBox="1"/>
              <p:nvPr/>
            </p:nvSpPr>
            <p:spPr>
              <a:xfrm>
                <a:off x="9389461" y="5307897"/>
                <a:ext cx="712054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a-DK" sz="700" b="1" noProof="0" dirty="0">
                    <a:solidFill>
                      <a:srgbClr val="002060"/>
                    </a:solidFill>
                    <a:latin typeface="MyriadPro-Bold"/>
                  </a:rPr>
                  <a:t>Adfærd</a:t>
                </a:r>
              </a:p>
            </p:txBody>
          </p:sp>
        </p:grpSp>
        <p:sp>
          <p:nvSpPr>
            <p:cNvPr id="34" name="Tekstfelt 33">
              <a:extLst>
                <a:ext uri="{FF2B5EF4-FFF2-40B4-BE49-F238E27FC236}">
                  <a16:creationId xmlns:a16="http://schemas.microsoft.com/office/drawing/2014/main" id="{8B84CB02-E1A3-D48B-D9C8-05193C6C4820}"/>
                </a:ext>
              </a:extLst>
            </p:cNvPr>
            <p:cNvSpPr txBox="1"/>
            <p:nvPr/>
          </p:nvSpPr>
          <p:spPr>
            <a:xfrm>
              <a:off x="6366888" y="4042619"/>
              <a:ext cx="85292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a-DK" sz="700" b="1" noProof="0" dirty="0">
                  <a:solidFill>
                    <a:srgbClr val="002060"/>
                  </a:solidFill>
                  <a:latin typeface="MyriadPro-Bold"/>
                </a:rPr>
                <a:t>Forpligtende</a:t>
              </a:r>
            </a:p>
            <a:p>
              <a:r>
                <a:rPr lang="da-DK" sz="700" b="1" noProof="0" dirty="0">
                  <a:solidFill>
                    <a:srgbClr val="002060"/>
                  </a:solidFill>
                  <a:latin typeface="MyriadPro-Bold"/>
                </a:rPr>
                <a:t>Fællesskab</a:t>
              </a:r>
            </a:p>
          </p:txBody>
        </p:sp>
      </p:grpSp>
      <p:sp>
        <p:nvSpPr>
          <p:cNvPr id="4" name="Tekstfelt 3">
            <a:extLst>
              <a:ext uri="{FF2B5EF4-FFF2-40B4-BE49-F238E27FC236}">
                <a16:creationId xmlns:a16="http://schemas.microsoft.com/office/drawing/2014/main" id="{69C83543-1D4F-6595-071A-7F1AB9E821DA}"/>
              </a:ext>
            </a:extLst>
          </p:cNvPr>
          <p:cNvSpPr txBox="1"/>
          <p:nvPr/>
        </p:nvSpPr>
        <p:spPr>
          <a:xfrm>
            <a:off x="675410" y="1660600"/>
            <a:ext cx="94453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800" b="1" noProof="0" dirty="0">
                <a:solidFill>
                  <a:srgbClr val="002060"/>
                </a:solidFill>
                <a:latin typeface="MyriadPro-Bold"/>
              </a:rPr>
              <a:t>Budskab:</a:t>
            </a:r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2531CE77-8580-A58E-B176-D1340A27A516}"/>
              </a:ext>
            </a:extLst>
          </p:cNvPr>
          <p:cNvSpPr txBox="1"/>
          <p:nvPr/>
        </p:nvSpPr>
        <p:spPr>
          <a:xfrm>
            <a:off x="675410" y="614469"/>
            <a:ext cx="371994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4400" b="1" i="1" noProof="0" dirty="0">
                <a:solidFill>
                  <a:srgbClr val="1D5DA8"/>
                </a:solidFill>
                <a:latin typeface="MyriadPro-Bold"/>
              </a:rPr>
              <a:t>Introduktion</a:t>
            </a:r>
            <a:endParaRPr lang="da-DK" sz="4400" b="1" i="1" noProof="0" dirty="0">
              <a:solidFill>
                <a:srgbClr val="002060"/>
              </a:solidFill>
              <a:latin typeface="MyriadPro-Bold"/>
            </a:endParaRPr>
          </a:p>
        </p:txBody>
      </p:sp>
      <p:pic>
        <p:nvPicPr>
          <p:cNvPr id="23" name="Billede 22">
            <a:extLst>
              <a:ext uri="{FF2B5EF4-FFF2-40B4-BE49-F238E27FC236}">
                <a16:creationId xmlns:a16="http://schemas.microsoft.com/office/drawing/2014/main" id="{68884AB6-B1DE-5C74-A818-5E809B751C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" t="-7459" r="12514" b="-7218"/>
          <a:stretch/>
        </p:blipFill>
        <p:spPr>
          <a:xfrm>
            <a:off x="-33250" y="5527964"/>
            <a:ext cx="12258501" cy="1188720"/>
          </a:xfrm>
          <a:prstGeom prst="rect">
            <a:avLst/>
          </a:prstGeom>
        </p:spPr>
      </p:pic>
      <p:sp>
        <p:nvSpPr>
          <p:cNvPr id="24" name="Tekstfelt 23">
            <a:extLst>
              <a:ext uri="{FF2B5EF4-FFF2-40B4-BE49-F238E27FC236}">
                <a16:creationId xmlns:a16="http://schemas.microsoft.com/office/drawing/2014/main" id="{31E95E61-05CD-055B-5A4F-2E592D930615}"/>
              </a:ext>
            </a:extLst>
          </p:cNvPr>
          <p:cNvSpPr txBox="1"/>
          <p:nvPr/>
        </p:nvSpPr>
        <p:spPr>
          <a:xfrm>
            <a:off x="1812174" y="5989320"/>
            <a:ext cx="59394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600" noProof="0" dirty="0">
                <a:solidFill>
                  <a:srgbClr val="1D5DA8"/>
                </a:solidFill>
                <a:latin typeface="MyriadPro-Regular"/>
              </a:rPr>
              <a:t>Distrikt 44 Inner Wheel</a:t>
            </a:r>
          </a:p>
        </p:txBody>
      </p:sp>
      <p:sp>
        <p:nvSpPr>
          <p:cNvPr id="25" name="Tekstfelt 24">
            <a:extLst>
              <a:ext uri="{FF2B5EF4-FFF2-40B4-BE49-F238E27FC236}">
                <a16:creationId xmlns:a16="http://schemas.microsoft.com/office/drawing/2014/main" id="{0D56CC09-A8DE-8AEE-7A64-54C1A6FD0334}"/>
              </a:ext>
            </a:extLst>
          </p:cNvPr>
          <p:cNvSpPr txBox="1"/>
          <p:nvPr/>
        </p:nvSpPr>
        <p:spPr>
          <a:xfrm>
            <a:off x="5974772" y="5994611"/>
            <a:ext cx="59394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a-DK" sz="1600" noProof="0" dirty="0">
                <a:solidFill>
                  <a:srgbClr val="1D5DA8"/>
                </a:solidFill>
                <a:latin typeface="MyriadPro-Regular"/>
              </a:rPr>
              <a:t>Forårsdistriktsmøde 2026</a:t>
            </a:r>
          </a:p>
        </p:txBody>
      </p:sp>
      <p:sp>
        <p:nvSpPr>
          <p:cNvPr id="28" name="Tekstfelt 27">
            <a:extLst>
              <a:ext uri="{FF2B5EF4-FFF2-40B4-BE49-F238E27FC236}">
                <a16:creationId xmlns:a16="http://schemas.microsoft.com/office/drawing/2014/main" id="{86C318C5-0D38-BF22-033C-9B6E7B75B2E6}"/>
              </a:ext>
            </a:extLst>
          </p:cNvPr>
          <p:cNvSpPr txBox="1"/>
          <p:nvPr/>
        </p:nvSpPr>
        <p:spPr>
          <a:xfrm>
            <a:off x="691511" y="2213184"/>
            <a:ext cx="4690980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800" b="1" i="1" noProof="0" dirty="0">
                <a:solidFill>
                  <a:srgbClr val="1D5DA8"/>
                </a:solidFill>
                <a:latin typeface="MyriadPro-Bold"/>
              </a:rPr>
              <a:t>Vi skal</a:t>
            </a:r>
            <a:r>
              <a:rPr lang="da-DK" b="1" i="1" noProof="0" dirty="0">
                <a:solidFill>
                  <a:srgbClr val="1D5DA8"/>
                </a:solidFill>
                <a:latin typeface="MyriadPro-Bold"/>
              </a:rPr>
              <a:t> ikke </a:t>
            </a:r>
            <a:r>
              <a:rPr lang="da-DK" sz="1800" b="1" i="1" noProof="0" dirty="0">
                <a:solidFill>
                  <a:srgbClr val="1D5DA8"/>
                </a:solidFill>
                <a:latin typeface="MyriadPro-Bold"/>
              </a:rPr>
              <a:t>undersøge, hvad vi siger Inner Wheel er – </a:t>
            </a:r>
            <a:r>
              <a:rPr lang="da-DK" sz="2000" b="1" i="1" noProof="0" dirty="0">
                <a:solidFill>
                  <a:srgbClr val="002060"/>
                </a:solidFill>
                <a:latin typeface="MyriadPro-Bold"/>
              </a:rPr>
              <a:t>men hvad det er i praksis?</a:t>
            </a:r>
            <a:endParaRPr lang="da-DK" sz="2000" noProof="0" dirty="0">
              <a:solidFill>
                <a:srgbClr val="002060"/>
              </a:solidFill>
            </a:endParaRPr>
          </a:p>
        </p:txBody>
      </p:sp>
      <p:sp>
        <p:nvSpPr>
          <p:cNvPr id="2" name="Tekstfelt 1">
            <a:extLst>
              <a:ext uri="{FF2B5EF4-FFF2-40B4-BE49-F238E27FC236}">
                <a16:creationId xmlns:a16="http://schemas.microsoft.com/office/drawing/2014/main" id="{335A1C5A-1652-8E65-DF7C-EC14A20AEEA6}"/>
              </a:ext>
            </a:extLst>
          </p:cNvPr>
          <p:cNvSpPr txBox="1"/>
          <p:nvPr/>
        </p:nvSpPr>
        <p:spPr>
          <a:xfrm>
            <a:off x="675410" y="3126497"/>
            <a:ext cx="4208317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800" b="1" i="1" noProof="0" dirty="0">
                <a:solidFill>
                  <a:srgbClr val="1D5DA8"/>
                </a:solidFill>
                <a:latin typeface="MyriadPro-Bold"/>
              </a:rPr>
              <a:t>Fællesskab bliver kun virkelig</a:t>
            </a:r>
            <a:r>
              <a:rPr lang="da-DK" b="1" i="1" noProof="0" dirty="0">
                <a:solidFill>
                  <a:srgbClr val="1D5DA8"/>
                </a:solidFill>
                <a:latin typeface="MyriadPro-Bold"/>
              </a:rPr>
              <a:t>gjort igennem handling. </a:t>
            </a:r>
            <a:r>
              <a:rPr lang="da-DK" sz="2000" b="1" i="1" noProof="0" dirty="0">
                <a:solidFill>
                  <a:srgbClr val="002060"/>
                </a:solidFill>
                <a:latin typeface="MyriadPro-Bold"/>
              </a:rPr>
              <a:t>Hvordan gør vi det?</a:t>
            </a:r>
            <a:endParaRPr lang="da-DK" sz="2000" noProof="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06469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387C89-0F99-BB2C-F2C8-D86AA31365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felt 3">
            <a:extLst>
              <a:ext uri="{FF2B5EF4-FFF2-40B4-BE49-F238E27FC236}">
                <a16:creationId xmlns:a16="http://schemas.microsoft.com/office/drawing/2014/main" id="{23131054-4F72-2403-CCFB-02A2A1182967}"/>
              </a:ext>
            </a:extLst>
          </p:cNvPr>
          <p:cNvSpPr txBox="1"/>
          <p:nvPr/>
        </p:nvSpPr>
        <p:spPr>
          <a:xfrm>
            <a:off x="675410" y="1409751"/>
            <a:ext cx="40032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800" b="1" noProof="0" dirty="0">
                <a:solidFill>
                  <a:srgbClr val="002060"/>
                </a:solidFill>
                <a:latin typeface="MyriadPro-Bold"/>
              </a:rPr>
              <a:t>8 øer</a:t>
            </a:r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B740B4C6-48B6-8CD5-8C71-2DAD352B9012}"/>
              </a:ext>
            </a:extLst>
          </p:cNvPr>
          <p:cNvSpPr txBox="1"/>
          <p:nvPr/>
        </p:nvSpPr>
        <p:spPr>
          <a:xfrm>
            <a:off x="675410" y="614469"/>
            <a:ext cx="371994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4400" b="1" i="1" noProof="0" dirty="0">
                <a:solidFill>
                  <a:srgbClr val="1D5DA8"/>
                </a:solidFill>
                <a:latin typeface="MyriadPro-Bold"/>
              </a:rPr>
              <a:t>Hvordan?</a:t>
            </a:r>
            <a:endParaRPr lang="da-DK" sz="4400" b="1" i="1" noProof="0" dirty="0">
              <a:solidFill>
                <a:srgbClr val="002060"/>
              </a:solidFill>
              <a:latin typeface="MyriadPro-Bold"/>
            </a:endParaRPr>
          </a:p>
        </p:txBody>
      </p:sp>
      <p:pic>
        <p:nvPicPr>
          <p:cNvPr id="23" name="Billede 22">
            <a:extLst>
              <a:ext uri="{FF2B5EF4-FFF2-40B4-BE49-F238E27FC236}">
                <a16:creationId xmlns:a16="http://schemas.microsoft.com/office/drawing/2014/main" id="{3FEDCB5E-174D-3AEE-D21F-D0974FD42B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" t="-7459" r="12514" b="-7218"/>
          <a:stretch/>
        </p:blipFill>
        <p:spPr>
          <a:xfrm>
            <a:off x="-33250" y="5527964"/>
            <a:ext cx="12258501" cy="1188720"/>
          </a:xfrm>
          <a:prstGeom prst="rect">
            <a:avLst/>
          </a:prstGeom>
        </p:spPr>
      </p:pic>
      <p:sp>
        <p:nvSpPr>
          <p:cNvPr id="24" name="Tekstfelt 23">
            <a:extLst>
              <a:ext uri="{FF2B5EF4-FFF2-40B4-BE49-F238E27FC236}">
                <a16:creationId xmlns:a16="http://schemas.microsoft.com/office/drawing/2014/main" id="{321146FE-20BB-89B4-C4C5-3A0657FBC480}"/>
              </a:ext>
            </a:extLst>
          </p:cNvPr>
          <p:cNvSpPr txBox="1"/>
          <p:nvPr/>
        </p:nvSpPr>
        <p:spPr>
          <a:xfrm>
            <a:off x="1812174" y="5989320"/>
            <a:ext cx="59394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600" noProof="0" dirty="0">
                <a:solidFill>
                  <a:srgbClr val="1D5DA8"/>
                </a:solidFill>
                <a:latin typeface="MyriadPro-Regular"/>
              </a:rPr>
              <a:t>Distrikt 44 Inner Wheel</a:t>
            </a:r>
          </a:p>
        </p:txBody>
      </p:sp>
      <p:sp>
        <p:nvSpPr>
          <p:cNvPr id="25" name="Tekstfelt 24">
            <a:extLst>
              <a:ext uri="{FF2B5EF4-FFF2-40B4-BE49-F238E27FC236}">
                <a16:creationId xmlns:a16="http://schemas.microsoft.com/office/drawing/2014/main" id="{EDF49397-879E-9849-D03D-E76728C4CCA8}"/>
              </a:ext>
            </a:extLst>
          </p:cNvPr>
          <p:cNvSpPr txBox="1"/>
          <p:nvPr/>
        </p:nvSpPr>
        <p:spPr>
          <a:xfrm>
            <a:off x="5974772" y="5994611"/>
            <a:ext cx="59394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a-DK" sz="1600" noProof="0" dirty="0">
                <a:solidFill>
                  <a:srgbClr val="1D5DA8"/>
                </a:solidFill>
                <a:latin typeface="MyriadPro-Regular"/>
              </a:rPr>
              <a:t>Forårsdistriktsmøde 2026</a:t>
            </a:r>
          </a:p>
        </p:txBody>
      </p:sp>
      <p:sp>
        <p:nvSpPr>
          <p:cNvPr id="2" name="Tekstfelt 1">
            <a:extLst>
              <a:ext uri="{FF2B5EF4-FFF2-40B4-BE49-F238E27FC236}">
                <a16:creationId xmlns:a16="http://schemas.microsoft.com/office/drawing/2014/main" id="{521F8C49-641F-D24D-B153-44BF83B28F72}"/>
              </a:ext>
            </a:extLst>
          </p:cNvPr>
          <p:cNvSpPr txBox="1"/>
          <p:nvPr/>
        </p:nvSpPr>
        <p:spPr>
          <a:xfrm>
            <a:off x="1075459" y="2045307"/>
            <a:ext cx="4208317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800" b="1" i="1" noProof="0" dirty="0">
                <a:solidFill>
                  <a:srgbClr val="1D5DA8"/>
                </a:solidFill>
                <a:latin typeface="MyriadPro-Bold"/>
              </a:rPr>
              <a:t>Fællesskab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b="1" i="1" noProof="0" dirty="0">
                <a:solidFill>
                  <a:srgbClr val="1D5DA8"/>
                </a:solidFill>
                <a:latin typeface="MyriadPro-Bold"/>
              </a:rPr>
              <a:t>Forpligtende fællesskab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800" b="1" i="1" noProof="0" dirty="0">
                <a:solidFill>
                  <a:srgbClr val="1D5DA8"/>
                </a:solidFill>
                <a:latin typeface="MyriadPro-Bold"/>
              </a:rPr>
              <a:t>Kompetencer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b="1" i="1" noProof="0" dirty="0">
                <a:solidFill>
                  <a:srgbClr val="1D5DA8"/>
                </a:solidFill>
                <a:latin typeface="MyriadPro-Bold"/>
              </a:rPr>
              <a:t>Netværk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800" b="1" i="1" noProof="0" dirty="0">
                <a:solidFill>
                  <a:srgbClr val="1D5DA8"/>
                </a:solidFill>
                <a:latin typeface="MyriadPro-Bold"/>
              </a:rPr>
              <a:t>Sammenhold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b="1" i="1" noProof="0" dirty="0">
                <a:solidFill>
                  <a:srgbClr val="1D5DA8"/>
                </a:solidFill>
                <a:latin typeface="MyriadPro-Bold"/>
              </a:rPr>
              <a:t>Velgørenhed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800" b="1" i="1" noProof="0" dirty="0">
                <a:solidFill>
                  <a:srgbClr val="1D5DA8"/>
                </a:solidFill>
                <a:latin typeface="MyriadPro-Bold"/>
              </a:rPr>
              <a:t>Klubaften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b="1" i="1" noProof="0" dirty="0">
                <a:solidFill>
                  <a:srgbClr val="1D5DA8"/>
                </a:solidFill>
                <a:latin typeface="MyriadPro-Bold"/>
              </a:rPr>
              <a:t>Kodeks for adfærd</a:t>
            </a:r>
            <a:endParaRPr lang="da-DK" sz="1800" b="1" i="1" noProof="0" dirty="0">
              <a:solidFill>
                <a:srgbClr val="1D5DA8"/>
              </a:solidFill>
              <a:latin typeface="MyriadPro-Bold"/>
            </a:endParaRPr>
          </a:p>
        </p:txBody>
      </p:sp>
      <p:sp>
        <p:nvSpPr>
          <p:cNvPr id="3" name="Tekstfelt 2">
            <a:extLst>
              <a:ext uri="{FF2B5EF4-FFF2-40B4-BE49-F238E27FC236}">
                <a16:creationId xmlns:a16="http://schemas.microsoft.com/office/drawing/2014/main" id="{61421EDC-6EFD-A974-BF3A-6AE91D6DFC53}"/>
              </a:ext>
            </a:extLst>
          </p:cNvPr>
          <p:cNvSpPr txBox="1"/>
          <p:nvPr/>
        </p:nvSpPr>
        <p:spPr>
          <a:xfrm>
            <a:off x="7389711" y="5330937"/>
            <a:ext cx="46845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800" b="1" i="1" noProof="0" dirty="0">
                <a:solidFill>
                  <a:srgbClr val="002060"/>
                </a:solidFill>
                <a:latin typeface="MyriadPro-Bold"/>
              </a:rPr>
              <a:t>Ikke holdninger og ikke ønsker… HVAD GØR I?</a:t>
            </a:r>
          </a:p>
        </p:txBody>
      </p:sp>
      <p:grpSp>
        <p:nvGrpSpPr>
          <p:cNvPr id="61" name="Gruppe 60">
            <a:extLst>
              <a:ext uri="{FF2B5EF4-FFF2-40B4-BE49-F238E27FC236}">
                <a16:creationId xmlns:a16="http://schemas.microsoft.com/office/drawing/2014/main" id="{8D810AEE-299E-BEA6-F749-D6A4EFB0E787}"/>
              </a:ext>
            </a:extLst>
          </p:cNvPr>
          <p:cNvGrpSpPr/>
          <p:nvPr/>
        </p:nvGrpSpPr>
        <p:grpSpPr>
          <a:xfrm>
            <a:off x="6328081" y="664214"/>
            <a:ext cx="2937132" cy="2815246"/>
            <a:chOff x="4506206" y="687249"/>
            <a:chExt cx="2937132" cy="2815246"/>
          </a:xfrm>
        </p:grpSpPr>
        <p:sp>
          <p:nvSpPr>
            <p:cNvPr id="45" name="Ellipse 44">
              <a:extLst>
                <a:ext uri="{FF2B5EF4-FFF2-40B4-BE49-F238E27FC236}">
                  <a16:creationId xmlns:a16="http://schemas.microsoft.com/office/drawing/2014/main" id="{70ED1E08-0C7B-07CC-0440-1835F221E626}"/>
                </a:ext>
              </a:extLst>
            </p:cNvPr>
            <p:cNvSpPr/>
            <p:nvPr/>
          </p:nvSpPr>
          <p:spPr>
            <a:xfrm>
              <a:off x="6837435" y="1828333"/>
              <a:ext cx="605903" cy="605903"/>
            </a:xfrm>
            <a:prstGeom prst="ellipse">
              <a:avLst/>
            </a:prstGeom>
            <a:solidFill>
              <a:schemeClr val="tx2">
                <a:lumMod val="25000"/>
                <a:lumOff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noProof="0" dirty="0"/>
            </a:p>
          </p:txBody>
        </p:sp>
        <p:sp>
          <p:nvSpPr>
            <p:cNvPr id="46" name="Ellipse 45">
              <a:extLst>
                <a:ext uri="{FF2B5EF4-FFF2-40B4-BE49-F238E27FC236}">
                  <a16:creationId xmlns:a16="http://schemas.microsoft.com/office/drawing/2014/main" id="{4F55EDD3-12B5-17A3-E4AA-4E9B82B52FF3}"/>
                </a:ext>
              </a:extLst>
            </p:cNvPr>
            <p:cNvSpPr/>
            <p:nvPr/>
          </p:nvSpPr>
          <p:spPr>
            <a:xfrm>
              <a:off x="4809157" y="1051543"/>
              <a:ext cx="605903" cy="605903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noProof="0" dirty="0"/>
            </a:p>
          </p:txBody>
        </p:sp>
        <p:sp>
          <p:nvSpPr>
            <p:cNvPr id="47" name="Ellipse 46">
              <a:extLst>
                <a:ext uri="{FF2B5EF4-FFF2-40B4-BE49-F238E27FC236}">
                  <a16:creationId xmlns:a16="http://schemas.microsoft.com/office/drawing/2014/main" id="{98579508-D8FD-B2FE-F880-D708BD67B871}"/>
                </a:ext>
              </a:extLst>
            </p:cNvPr>
            <p:cNvSpPr/>
            <p:nvPr/>
          </p:nvSpPr>
          <p:spPr>
            <a:xfrm>
              <a:off x="4506206" y="1828333"/>
              <a:ext cx="605903" cy="605903"/>
            </a:xfrm>
            <a:prstGeom prst="ellipse">
              <a:avLst/>
            </a:prstGeom>
            <a:solidFill>
              <a:srgbClr val="FEFDF4"/>
            </a:solidFill>
            <a:ln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noProof="0" dirty="0"/>
            </a:p>
          </p:txBody>
        </p:sp>
        <p:sp>
          <p:nvSpPr>
            <p:cNvPr id="48" name="Ellipse 47">
              <a:extLst>
                <a:ext uri="{FF2B5EF4-FFF2-40B4-BE49-F238E27FC236}">
                  <a16:creationId xmlns:a16="http://schemas.microsoft.com/office/drawing/2014/main" id="{0140314C-2405-9015-95FE-F7CB26FCDB58}"/>
                </a:ext>
              </a:extLst>
            </p:cNvPr>
            <p:cNvSpPr/>
            <p:nvPr/>
          </p:nvSpPr>
          <p:spPr>
            <a:xfrm>
              <a:off x="4809157" y="2593641"/>
              <a:ext cx="605903" cy="605903"/>
            </a:xfrm>
            <a:prstGeom prst="ellipse">
              <a:avLst/>
            </a:prstGeom>
            <a:solidFill>
              <a:srgbClr val="FFDE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noProof="0" dirty="0"/>
            </a:p>
          </p:txBody>
        </p:sp>
        <p:sp>
          <p:nvSpPr>
            <p:cNvPr id="49" name="Ellipse 48">
              <a:extLst>
                <a:ext uri="{FF2B5EF4-FFF2-40B4-BE49-F238E27FC236}">
                  <a16:creationId xmlns:a16="http://schemas.microsoft.com/office/drawing/2014/main" id="{7B18A691-3207-C4D8-380A-BFBE69C50A73}"/>
                </a:ext>
              </a:extLst>
            </p:cNvPr>
            <p:cNvSpPr/>
            <p:nvPr/>
          </p:nvSpPr>
          <p:spPr>
            <a:xfrm>
              <a:off x="5635611" y="2896592"/>
              <a:ext cx="605903" cy="605903"/>
            </a:xfrm>
            <a:prstGeom prst="ellipse">
              <a:avLst/>
            </a:prstGeom>
            <a:solidFill>
              <a:srgbClr val="7AC4A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noProof="0" dirty="0"/>
            </a:p>
          </p:txBody>
        </p:sp>
        <p:sp>
          <p:nvSpPr>
            <p:cNvPr id="50" name="Ellipse 49">
              <a:extLst>
                <a:ext uri="{FF2B5EF4-FFF2-40B4-BE49-F238E27FC236}">
                  <a16:creationId xmlns:a16="http://schemas.microsoft.com/office/drawing/2014/main" id="{436B4919-F761-6F18-A3E9-F008FC377600}"/>
                </a:ext>
              </a:extLst>
            </p:cNvPr>
            <p:cNvSpPr/>
            <p:nvPr/>
          </p:nvSpPr>
          <p:spPr>
            <a:xfrm>
              <a:off x="6435212" y="1051543"/>
              <a:ext cx="605903" cy="605903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noProof="0" dirty="0"/>
            </a:p>
          </p:txBody>
        </p:sp>
        <p:sp>
          <p:nvSpPr>
            <p:cNvPr id="51" name="Ellipse 50">
              <a:extLst>
                <a:ext uri="{FF2B5EF4-FFF2-40B4-BE49-F238E27FC236}">
                  <a16:creationId xmlns:a16="http://schemas.microsoft.com/office/drawing/2014/main" id="{FB61C290-D720-29E5-D262-E9F391801F13}"/>
                </a:ext>
              </a:extLst>
            </p:cNvPr>
            <p:cNvSpPr/>
            <p:nvPr/>
          </p:nvSpPr>
          <p:spPr>
            <a:xfrm>
              <a:off x="5635611" y="687249"/>
              <a:ext cx="605903" cy="60590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noProof="0" dirty="0"/>
            </a:p>
          </p:txBody>
        </p:sp>
        <p:sp>
          <p:nvSpPr>
            <p:cNvPr id="52" name="Ellipse 51">
              <a:extLst>
                <a:ext uri="{FF2B5EF4-FFF2-40B4-BE49-F238E27FC236}">
                  <a16:creationId xmlns:a16="http://schemas.microsoft.com/office/drawing/2014/main" id="{8F7A33FC-062D-423A-440F-9656F3F908FC}"/>
                </a:ext>
              </a:extLst>
            </p:cNvPr>
            <p:cNvSpPr/>
            <p:nvPr/>
          </p:nvSpPr>
          <p:spPr>
            <a:xfrm>
              <a:off x="6435212" y="2593641"/>
              <a:ext cx="605903" cy="605903"/>
            </a:xfrm>
            <a:prstGeom prst="ellipse">
              <a:avLst/>
            </a:prstGeom>
            <a:solidFill>
              <a:srgbClr val="2F6B5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noProof="0" dirty="0"/>
            </a:p>
          </p:txBody>
        </p:sp>
        <p:sp>
          <p:nvSpPr>
            <p:cNvPr id="53" name="Tekstfelt 52">
              <a:extLst>
                <a:ext uri="{FF2B5EF4-FFF2-40B4-BE49-F238E27FC236}">
                  <a16:creationId xmlns:a16="http://schemas.microsoft.com/office/drawing/2014/main" id="{27045083-1E06-65F0-E682-B76242805D99}"/>
                </a:ext>
              </a:extLst>
            </p:cNvPr>
            <p:cNvSpPr txBox="1"/>
            <p:nvPr/>
          </p:nvSpPr>
          <p:spPr>
            <a:xfrm>
              <a:off x="4906985" y="1098626"/>
              <a:ext cx="41024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a-DK" sz="2800" b="1" noProof="0" dirty="0">
                  <a:solidFill>
                    <a:srgbClr val="002060"/>
                  </a:solidFill>
                  <a:latin typeface="MyriadPro-Bold"/>
                </a:rPr>
                <a:t>1</a:t>
              </a:r>
            </a:p>
          </p:txBody>
        </p:sp>
        <p:sp>
          <p:nvSpPr>
            <p:cNvPr id="54" name="Tekstfelt 53">
              <a:extLst>
                <a:ext uri="{FF2B5EF4-FFF2-40B4-BE49-F238E27FC236}">
                  <a16:creationId xmlns:a16="http://schemas.microsoft.com/office/drawing/2014/main" id="{332C442B-E894-8939-52BA-9D5B5BDC5D33}"/>
                </a:ext>
              </a:extLst>
            </p:cNvPr>
            <p:cNvSpPr txBox="1"/>
            <p:nvPr/>
          </p:nvSpPr>
          <p:spPr>
            <a:xfrm>
              <a:off x="4593589" y="1870289"/>
              <a:ext cx="41024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a-DK" sz="2800" b="1" noProof="0" dirty="0">
                  <a:solidFill>
                    <a:srgbClr val="002060"/>
                  </a:solidFill>
                  <a:latin typeface="MyriadPro-Bold"/>
                </a:rPr>
                <a:t>2</a:t>
              </a:r>
            </a:p>
          </p:txBody>
        </p:sp>
        <p:sp>
          <p:nvSpPr>
            <p:cNvPr id="55" name="Tekstfelt 54">
              <a:extLst>
                <a:ext uri="{FF2B5EF4-FFF2-40B4-BE49-F238E27FC236}">
                  <a16:creationId xmlns:a16="http://schemas.microsoft.com/office/drawing/2014/main" id="{57E15621-6C50-28C8-CD2B-380B8684CDF3}"/>
                </a:ext>
              </a:extLst>
            </p:cNvPr>
            <p:cNvSpPr txBox="1"/>
            <p:nvPr/>
          </p:nvSpPr>
          <p:spPr>
            <a:xfrm>
              <a:off x="4906985" y="2633982"/>
              <a:ext cx="41024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a-DK" sz="2800" b="1" noProof="0" dirty="0">
                  <a:solidFill>
                    <a:srgbClr val="002060"/>
                  </a:solidFill>
                  <a:latin typeface="MyriadPro-Bold"/>
                </a:rPr>
                <a:t>3</a:t>
              </a:r>
            </a:p>
          </p:txBody>
        </p:sp>
        <p:sp>
          <p:nvSpPr>
            <p:cNvPr id="56" name="Tekstfelt 55">
              <a:extLst>
                <a:ext uri="{FF2B5EF4-FFF2-40B4-BE49-F238E27FC236}">
                  <a16:creationId xmlns:a16="http://schemas.microsoft.com/office/drawing/2014/main" id="{B9A56E6B-DA7C-FB02-F15D-6E88191D341F}"/>
                </a:ext>
              </a:extLst>
            </p:cNvPr>
            <p:cNvSpPr txBox="1"/>
            <p:nvPr/>
          </p:nvSpPr>
          <p:spPr>
            <a:xfrm>
              <a:off x="5736421" y="2937933"/>
              <a:ext cx="41024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a-DK" sz="2800" b="1" noProof="0" dirty="0">
                  <a:solidFill>
                    <a:schemeClr val="bg1"/>
                  </a:solidFill>
                  <a:latin typeface="MyriadPro-Bold"/>
                </a:rPr>
                <a:t>4</a:t>
              </a:r>
            </a:p>
          </p:txBody>
        </p:sp>
        <p:sp>
          <p:nvSpPr>
            <p:cNvPr id="57" name="Tekstfelt 56">
              <a:extLst>
                <a:ext uri="{FF2B5EF4-FFF2-40B4-BE49-F238E27FC236}">
                  <a16:creationId xmlns:a16="http://schemas.microsoft.com/office/drawing/2014/main" id="{D87F06C1-BC82-A6AD-89F7-92247D36FF4A}"/>
                </a:ext>
              </a:extLst>
            </p:cNvPr>
            <p:cNvSpPr txBox="1"/>
            <p:nvPr/>
          </p:nvSpPr>
          <p:spPr>
            <a:xfrm>
              <a:off x="6546467" y="2623082"/>
              <a:ext cx="41024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a-DK" sz="2800" b="1" noProof="0" dirty="0">
                  <a:solidFill>
                    <a:schemeClr val="bg1"/>
                  </a:solidFill>
                  <a:latin typeface="MyriadPro-Bold"/>
                </a:rPr>
                <a:t>5</a:t>
              </a:r>
            </a:p>
          </p:txBody>
        </p:sp>
        <p:sp>
          <p:nvSpPr>
            <p:cNvPr id="58" name="Tekstfelt 57">
              <a:extLst>
                <a:ext uri="{FF2B5EF4-FFF2-40B4-BE49-F238E27FC236}">
                  <a16:creationId xmlns:a16="http://schemas.microsoft.com/office/drawing/2014/main" id="{EB7DDA58-882A-0F70-B4F9-77278C9702CD}"/>
                </a:ext>
              </a:extLst>
            </p:cNvPr>
            <p:cNvSpPr txBox="1"/>
            <p:nvPr/>
          </p:nvSpPr>
          <p:spPr>
            <a:xfrm>
              <a:off x="6935263" y="1863933"/>
              <a:ext cx="41024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a-DK" sz="2800" b="1" noProof="0" dirty="0">
                  <a:solidFill>
                    <a:srgbClr val="002060"/>
                  </a:solidFill>
                  <a:latin typeface="MyriadPro-Bold"/>
                </a:rPr>
                <a:t>6</a:t>
              </a:r>
            </a:p>
          </p:txBody>
        </p:sp>
        <p:sp>
          <p:nvSpPr>
            <p:cNvPr id="59" name="Tekstfelt 58">
              <a:extLst>
                <a:ext uri="{FF2B5EF4-FFF2-40B4-BE49-F238E27FC236}">
                  <a16:creationId xmlns:a16="http://schemas.microsoft.com/office/drawing/2014/main" id="{760E25FC-5F7B-A01F-471C-CFF99D295F58}"/>
                </a:ext>
              </a:extLst>
            </p:cNvPr>
            <p:cNvSpPr txBox="1"/>
            <p:nvPr/>
          </p:nvSpPr>
          <p:spPr>
            <a:xfrm>
              <a:off x="6533040" y="1098626"/>
              <a:ext cx="41024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a-DK" sz="2800" b="1" noProof="0" dirty="0">
                  <a:solidFill>
                    <a:schemeClr val="bg1"/>
                  </a:solidFill>
                  <a:latin typeface="MyriadPro-Bold"/>
                </a:rPr>
                <a:t>7</a:t>
              </a:r>
            </a:p>
          </p:txBody>
        </p:sp>
        <p:sp>
          <p:nvSpPr>
            <p:cNvPr id="60" name="Tekstfelt 59">
              <a:extLst>
                <a:ext uri="{FF2B5EF4-FFF2-40B4-BE49-F238E27FC236}">
                  <a16:creationId xmlns:a16="http://schemas.microsoft.com/office/drawing/2014/main" id="{8B6A0806-5B47-387F-D313-30211C2872F7}"/>
                </a:ext>
              </a:extLst>
            </p:cNvPr>
            <p:cNvSpPr txBox="1"/>
            <p:nvPr/>
          </p:nvSpPr>
          <p:spPr>
            <a:xfrm>
              <a:off x="5736421" y="699723"/>
              <a:ext cx="41024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a-DK" sz="2800" b="1" noProof="0" dirty="0">
                  <a:solidFill>
                    <a:schemeClr val="bg1"/>
                  </a:solidFill>
                  <a:latin typeface="MyriadPro-Bold"/>
                </a:rPr>
                <a:t>8</a:t>
              </a:r>
            </a:p>
          </p:txBody>
        </p:sp>
      </p:grpSp>
      <p:sp>
        <p:nvSpPr>
          <p:cNvPr id="79" name="Tekstfelt 78">
            <a:extLst>
              <a:ext uri="{FF2B5EF4-FFF2-40B4-BE49-F238E27FC236}">
                <a16:creationId xmlns:a16="http://schemas.microsoft.com/office/drawing/2014/main" id="{864E1E99-1588-4017-AE11-61C397A0183D}"/>
              </a:ext>
            </a:extLst>
          </p:cNvPr>
          <p:cNvSpPr txBox="1"/>
          <p:nvPr/>
        </p:nvSpPr>
        <p:spPr>
          <a:xfrm>
            <a:off x="4593589" y="3868270"/>
            <a:ext cx="55107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800" b="1" i="1" noProof="0" dirty="0">
                <a:solidFill>
                  <a:srgbClr val="1D5DA8"/>
                </a:solidFill>
                <a:latin typeface="MyriadPro-Bold"/>
              </a:rPr>
              <a:t>Forestil jer, at et ny potential medlem spørger:</a:t>
            </a:r>
          </a:p>
        </p:txBody>
      </p:sp>
      <p:sp>
        <p:nvSpPr>
          <p:cNvPr id="97" name="Tekstfelt 96">
            <a:extLst>
              <a:ext uri="{FF2B5EF4-FFF2-40B4-BE49-F238E27FC236}">
                <a16:creationId xmlns:a16="http://schemas.microsoft.com/office/drawing/2014/main" id="{64AC79D2-27F3-8CBC-4DAF-809449AB28F0}"/>
              </a:ext>
            </a:extLst>
          </p:cNvPr>
          <p:cNvSpPr txBox="1"/>
          <p:nvPr/>
        </p:nvSpPr>
        <p:spPr>
          <a:xfrm>
            <a:off x="4589668" y="4194119"/>
            <a:ext cx="590413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3200" b="1" i="1" noProof="0" dirty="0">
                <a:solidFill>
                  <a:srgbClr val="002060"/>
                </a:solidFill>
                <a:latin typeface="MyriadPro-Bold"/>
              </a:rPr>
              <a:t>Hvad gør I helt konkret, som viser jeres værdier?</a:t>
            </a:r>
          </a:p>
        </p:txBody>
      </p:sp>
      <p:sp>
        <p:nvSpPr>
          <p:cNvPr id="98" name="Tekstfelt 97">
            <a:extLst>
              <a:ext uri="{FF2B5EF4-FFF2-40B4-BE49-F238E27FC236}">
                <a16:creationId xmlns:a16="http://schemas.microsoft.com/office/drawing/2014/main" id="{F67485AC-A7C4-0453-CE6B-FF0E5715878B}"/>
              </a:ext>
            </a:extLst>
          </p:cNvPr>
          <p:cNvSpPr txBox="1"/>
          <p:nvPr/>
        </p:nvSpPr>
        <p:spPr>
          <a:xfrm>
            <a:off x="675410" y="4592846"/>
            <a:ext cx="590413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2000" b="1" i="1" noProof="0" dirty="0">
                <a:solidFill>
                  <a:srgbClr val="002060"/>
                </a:solidFill>
                <a:latin typeface="MyriadPro-Bold"/>
              </a:rPr>
              <a:t>8 min. ved hver ø.</a:t>
            </a:r>
          </a:p>
        </p:txBody>
      </p:sp>
      <p:sp>
        <p:nvSpPr>
          <p:cNvPr id="7" name="Tekstfelt 6">
            <a:extLst>
              <a:ext uri="{FF2B5EF4-FFF2-40B4-BE49-F238E27FC236}">
                <a16:creationId xmlns:a16="http://schemas.microsoft.com/office/drawing/2014/main" id="{DE183E74-0E0D-175E-4D5C-016054091F7F}"/>
              </a:ext>
            </a:extLst>
          </p:cNvPr>
          <p:cNvSpPr txBox="1"/>
          <p:nvPr/>
        </p:nvSpPr>
        <p:spPr>
          <a:xfrm>
            <a:off x="7216296" y="1637094"/>
            <a:ext cx="137681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200" b="1" i="1" noProof="0" dirty="0">
                <a:solidFill>
                  <a:srgbClr val="1D5DA8"/>
                </a:solidFill>
                <a:latin typeface="MyriadPro-Bold"/>
              </a:rPr>
              <a:t>Opdel jer i 8 grupper eller det antal temaer i vil fokusere på</a:t>
            </a:r>
          </a:p>
        </p:txBody>
      </p:sp>
    </p:spTree>
    <p:extLst>
      <p:ext uri="{BB962C8B-B14F-4D97-AF65-F5344CB8AC3E}">
        <p14:creationId xmlns:p14="http://schemas.microsoft.com/office/powerpoint/2010/main" val="16553263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6A713E-2B4A-8B62-F88D-7C35B5B225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: afrundede hjørner 8">
            <a:extLst>
              <a:ext uri="{FF2B5EF4-FFF2-40B4-BE49-F238E27FC236}">
                <a16:creationId xmlns:a16="http://schemas.microsoft.com/office/drawing/2014/main" id="{B68CE4A5-438A-14F6-6C30-621356EC3F22}"/>
              </a:ext>
            </a:extLst>
          </p:cNvPr>
          <p:cNvSpPr/>
          <p:nvPr/>
        </p:nvSpPr>
        <p:spPr>
          <a:xfrm>
            <a:off x="609600" y="4516816"/>
            <a:ext cx="5276850" cy="1188720"/>
          </a:xfrm>
          <a:prstGeom prst="roundRect">
            <a:avLst>
              <a:gd name="adj" fmla="val 8654"/>
            </a:avLst>
          </a:prstGeom>
          <a:solidFill>
            <a:srgbClr val="C9E7DE"/>
          </a:solidFill>
          <a:ln>
            <a:solidFill>
              <a:srgbClr val="C9E7D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noProof="0" dirty="0"/>
          </a:p>
        </p:txBody>
      </p:sp>
      <p:sp>
        <p:nvSpPr>
          <p:cNvPr id="10" name="Rektangel: afrundede hjørner 9">
            <a:extLst>
              <a:ext uri="{FF2B5EF4-FFF2-40B4-BE49-F238E27FC236}">
                <a16:creationId xmlns:a16="http://schemas.microsoft.com/office/drawing/2014/main" id="{3499A557-DCD3-E06B-24C2-E8E9CBB4CC5C}"/>
              </a:ext>
            </a:extLst>
          </p:cNvPr>
          <p:cNvSpPr/>
          <p:nvPr/>
        </p:nvSpPr>
        <p:spPr>
          <a:xfrm>
            <a:off x="609600" y="3126404"/>
            <a:ext cx="5276850" cy="1188720"/>
          </a:xfrm>
          <a:prstGeom prst="roundRect">
            <a:avLst>
              <a:gd name="adj" fmla="val 8654"/>
            </a:avLst>
          </a:prstGeom>
          <a:solidFill>
            <a:srgbClr val="C9E7DE"/>
          </a:solidFill>
          <a:ln>
            <a:solidFill>
              <a:srgbClr val="C9E7D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noProof="0" dirty="0"/>
          </a:p>
        </p:txBody>
      </p:sp>
      <p:sp>
        <p:nvSpPr>
          <p:cNvPr id="11" name="Rektangel: afrundede hjørner 10">
            <a:extLst>
              <a:ext uri="{FF2B5EF4-FFF2-40B4-BE49-F238E27FC236}">
                <a16:creationId xmlns:a16="http://schemas.microsoft.com/office/drawing/2014/main" id="{F1B9A8BB-A792-3925-18D6-FD601ED44922}"/>
              </a:ext>
            </a:extLst>
          </p:cNvPr>
          <p:cNvSpPr/>
          <p:nvPr/>
        </p:nvSpPr>
        <p:spPr>
          <a:xfrm>
            <a:off x="609600" y="1755765"/>
            <a:ext cx="5276850" cy="1188720"/>
          </a:xfrm>
          <a:prstGeom prst="roundRect">
            <a:avLst>
              <a:gd name="adj" fmla="val 8654"/>
            </a:avLst>
          </a:prstGeom>
          <a:solidFill>
            <a:srgbClr val="C9E7DE"/>
          </a:solidFill>
          <a:ln>
            <a:solidFill>
              <a:srgbClr val="C9E7D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noProof="0" dirty="0"/>
          </a:p>
        </p:txBody>
      </p:sp>
      <p:sp>
        <p:nvSpPr>
          <p:cNvPr id="12" name="Rektangel: afrundede hjørner 11">
            <a:extLst>
              <a:ext uri="{FF2B5EF4-FFF2-40B4-BE49-F238E27FC236}">
                <a16:creationId xmlns:a16="http://schemas.microsoft.com/office/drawing/2014/main" id="{EC561C33-617B-875E-C23E-484A3715953D}"/>
              </a:ext>
            </a:extLst>
          </p:cNvPr>
          <p:cNvSpPr/>
          <p:nvPr/>
        </p:nvSpPr>
        <p:spPr>
          <a:xfrm>
            <a:off x="609600" y="350520"/>
            <a:ext cx="5276850" cy="1188720"/>
          </a:xfrm>
          <a:prstGeom prst="roundRect">
            <a:avLst>
              <a:gd name="adj" fmla="val 8654"/>
            </a:avLst>
          </a:prstGeom>
          <a:solidFill>
            <a:srgbClr val="C9E7DE"/>
          </a:solidFill>
          <a:ln>
            <a:solidFill>
              <a:srgbClr val="C9E7D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noProof="0" dirty="0"/>
          </a:p>
        </p:txBody>
      </p:sp>
      <p:sp>
        <p:nvSpPr>
          <p:cNvPr id="13" name="Rektangel: afrundede hjørner 12">
            <a:extLst>
              <a:ext uri="{FF2B5EF4-FFF2-40B4-BE49-F238E27FC236}">
                <a16:creationId xmlns:a16="http://schemas.microsoft.com/office/drawing/2014/main" id="{2EB79370-EC98-9398-3ACA-809280D8EA52}"/>
              </a:ext>
            </a:extLst>
          </p:cNvPr>
          <p:cNvSpPr/>
          <p:nvPr/>
        </p:nvSpPr>
        <p:spPr>
          <a:xfrm>
            <a:off x="6248400" y="4516816"/>
            <a:ext cx="5276850" cy="1188720"/>
          </a:xfrm>
          <a:prstGeom prst="roundRect">
            <a:avLst>
              <a:gd name="adj" fmla="val 8654"/>
            </a:avLst>
          </a:prstGeom>
          <a:solidFill>
            <a:srgbClr val="C9E7DE"/>
          </a:solidFill>
          <a:ln>
            <a:solidFill>
              <a:srgbClr val="C9E7D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noProof="0" dirty="0"/>
          </a:p>
        </p:txBody>
      </p:sp>
      <p:sp>
        <p:nvSpPr>
          <p:cNvPr id="14" name="Rektangel: afrundede hjørner 13">
            <a:extLst>
              <a:ext uri="{FF2B5EF4-FFF2-40B4-BE49-F238E27FC236}">
                <a16:creationId xmlns:a16="http://schemas.microsoft.com/office/drawing/2014/main" id="{22F11129-9199-250E-F888-E4237511355E}"/>
              </a:ext>
            </a:extLst>
          </p:cNvPr>
          <p:cNvSpPr/>
          <p:nvPr/>
        </p:nvSpPr>
        <p:spPr>
          <a:xfrm>
            <a:off x="6248400" y="3126404"/>
            <a:ext cx="5276850" cy="1188720"/>
          </a:xfrm>
          <a:prstGeom prst="roundRect">
            <a:avLst>
              <a:gd name="adj" fmla="val 8654"/>
            </a:avLst>
          </a:prstGeom>
          <a:solidFill>
            <a:srgbClr val="C9E7DE"/>
          </a:solidFill>
          <a:ln>
            <a:solidFill>
              <a:srgbClr val="C9E7D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noProof="0" dirty="0"/>
          </a:p>
        </p:txBody>
      </p:sp>
      <p:sp>
        <p:nvSpPr>
          <p:cNvPr id="15" name="Rektangel: afrundede hjørner 14">
            <a:extLst>
              <a:ext uri="{FF2B5EF4-FFF2-40B4-BE49-F238E27FC236}">
                <a16:creationId xmlns:a16="http://schemas.microsoft.com/office/drawing/2014/main" id="{5F092590-7586-99FB-0247-9FFB57ACBD4C}"/>
              </a:ext>
            </a:extLst>
          </p:cNvPr>
          <p:cNvSpPr/>
          <p:nvPr/>
        </p:nvSpPr>
        <p:spPr>
          <a:xfrm>
            <a:off x="6248400" y="1755765"/>
            <a:ext cx="5276850" cy="1188720"/>
          </a:xfrm>
          <a:prstGeom prst="roundRect">
            <a:avLst>
              <a:gd name="adj" fmla="val 8654"/>
            </a:avLst>
          </a:prstGeom>
          <a:solidFill>
            <a:srgbClr val="C9E7DE"/>
          </a:solidFill>
          <a:ln>
            <a:solidFill>
              <a:srgbClr val="C9E7D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noProof="0" dirty="0"/>
          </a:p>
        </p:txBody>
      </p:sp>
      <p:sp>
        <p:nvSpPr>
          <p:cNvPr id="16" name="Rektangel: afrundede hjørner 15">
            <a:extLst>
              <a:ext uri="{FF2B5EF4-FFF2-40B4-BE49-F238E27FC236}">
                <a16:creationId xmlns:a16="http://schemas.microsoft.com/office/drawing/2014/main" id="{E5605313-994B-372C-EB66-C6613D357821}"/>
              </a:ext>
            </a:extLst>
          </p:cNvPr>
          <p:cNvSpPr/>
          <p:nvPr/>
        </p:nvSpPr>
        <p:spPr>
          <a:xfrm>
            <a:off x="6248400" y="350520"/>
            <a:ext cx="5276850" cy="1188720"/>
          </a:xfrm>
          <a:prstGeom prst="roundRect">
            <a:avLst>
              <a:gd name="adj" fmla="val 8654"/>
            </a:avLst>
          </a:prstGeom>
          <a:solidFill>
            <a:srgbClr val="C9E7DE"/>
          </a:solidFill>
          <a:ln>
            <a:solidFill>
              <a:srgbClr val="C9E7D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noProof="0" dirty="0"/>
          </a:p>
        </p:txBody>
      </p:sp>
      <p:pic>
        <p:nvPicPr>
          <p:cNvPr id="23" name="Billede 22">
            <a:extLst>
              <a:ext uri="{FF2B5EF4-FFF2-40B4-BE49-F238E27FC236}">
                <a16:creationId xmlns:a16="http://schemas.microsoft.com/office/drawing/2014/main" id="{EBEE8D56-308F-FEE8-6630-250697479D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" t="-7459" r="12514" b="-7218"/>
          <a:stretch/>
        </p:blipFill>
        <p:spPr>
          <a:xfrm>
            <a:off x="-33250" y="5527964"/>
            <a:ext cx="12258501" cy="1188720"/>
          </a:xfrm>
          <a:prstGeom prst="rect">
            <a:avLst/>
          </a:prstGeom>
        </p:spPr>
      </p:pic>
      <p:sp>
        <p:nvSpPr>
          <p:cNvPr id="24" name="Tekstfelt 23">
            <a:extLst>
              <a:ext uri="{FF2B5EF4-FFF2-40B4-BE49-F238E27FC236}">
                <a16:creationId xmlns:a16="http://schemas.microsoft.com/office/drawing/2014/main" id="{434363AB-5B2D-8DC3-3FAB-62F6E635312A}"/>
              </a:ext>
            </a:extLst>
          </p:cNvPr>
          <p:cNvSpPr txBox="1"/>
          <p:nvPr/>
        </p:nvSpPr>
        <p:spPr>
          <a:xfrm>
            <a:off x="1812174" y="5989320"/>
            <a:ext cx="59394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600" noProof="0" dirty="0">
                <a:solidFill>
                  <a:srgbClr val="1D5DA8"/>
                </a:solidFill>
                <a:latin typeface="MyriadPro-Regular"/>
              </a:rPr>
              <a:t>Distrikt 44 Inner Wheel</a:t>
            </a:r>
          </a:p>
        </p:txBody>
      </p:sp>
      <p:sp>
        <p:nvSpPr>
          <p:cNvPr id="25" name="Tekstfelt 24">
            <a:extLst>
              <a:ext uri="{FF2B5EF4-FFF2-40B4-BE49-F238E27FC236}">
                <a16:creationId xmlns:a16="http://schemas.microsoft.com/office/drawing/2014/main" id="{D57E8C8F-DCA3-B1B2-B10E-F1F656B86044}"/>
              </a:ext>
            </a:extLst>
          </p:cNvPr>
          <p:cNvSpPr txBox="1"/>
          <p:nvPr/>
        </p:nvSpPr>
        <p:spPr>
          <a:xfrm>
            <a:off x="5974772" y="5994611"/>
            <a:ext cx="59394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a-DK" sz="1600" noProof="0" dirty="0">
                <a:solidFill>
                  <a:srgbClr val="1D5DA8"/>
                </a:solidFill>
                <a:latin typeface="MyriadPro-Regular"/>
              </a:rPr>
              <a:t>Forårsdistriktsmøde 2026</a:t>
            </a:r>
          </a:p>
        </p:txBody>
      </p:sp>
      <p:sp>
        <p:nvSpPr>
          <p:cNvPr id="2" name="Tekstfelt 1">
            <a:extLst>
              <a:ext uri="{FF2B5EF4-FFF2-40B4-BE49-F238E27FC236}">
                <a16:creationId xmlns:a16="http://schemas.microsoft.com/office/drawing/2014/main" id="{CEA2733F-28ED-8302-08CD-F3DCD55F7A0C}"/>
              </a:ext>
            </a:extLst>
          </p:cNvPr>
          <p:cNvSpPr txBox="1"/>
          <p:nvPr/>
        </p:nvSpPr>
        <p:spPr>
          <a:xfrm>
            <a:off x="747713" y="526971"/>
            <a:ext cx="39052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a-DK" sz="4400" b="1" i="1" noProof="0" dirty="0">
                <a:solidFill>
                  <a:srgbClr val="002060"/>
                </a:solidFill>
                <a:latin typeface="MyriadPro-Bold"/>
              </a:rPr>
              <a:t>1</a:t>
            </a:r>
          </a:p>
        </p:txBody>
      </p:sp>
      <p:sp>
        <p:nvSpPr>
          <p:cNvPr id="17" name="Tekstfelt 16">
            <a:extLst>
              <a:ext uri="{FF2B5EF4-FFF2-40B4-BE49-F238E27FC236}">
                <a16:creationId xmlns:a16="http://schemas.microsoft.com/office/drawing/2014/main" id="{3E486667-D3CF-575C-33AD-08AD8E97E40C}"/>
              </a:ext>
            </a:extLst>
          </p:cNvPr>
          <p:cNvSpPr txBox="1"/>
          <p:nvPr/>
        </p:nvSpPr>
        <p:spPr>
          <a:xfrm>
            <a:off x="747713" y="3318707"/>
            <a:ext cx="39052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a-DK" sz="4400" b="1" i="1" noProof="0" dirty="0">
                <a:solidFill>
                  <a:srgbClr val="002060"/>
                </a:solidFill>
                <a:latin typeface="MyriadPro-Bold"/>
              </a:rPr>
              <a:t>3</a:t>
            </a:r>
          </a:p>
        </p:txBody>
      </p:sp>
      <p:sp>
        <p:nvSpPr>
          <p:cNvPr id="18" name="Tekstfelt 17">
            <a:extLst>
              <a:ext uri="{FF2B5EF4-FFF2-40B4-BE49-F238E27FC236}">
                <a16:creationId xmlns:a16="http://schemas.microsoft.com/office/drawing/2014/main" id="{C4CCCEFB-5AA0-CF53-56F9-BCC0374AD7AD}"/>
              </a:ext>
            </a:extLst>
          </p:cNvPr>
          <p:cNvSpPr txBox="1"/>
          <p:nvPr/>
        </p:nvSpPr>
        <p:spPr>
          <a:xfrm>
            <a:off x="747713" y="1922839"/>
            <a:ext cx="39052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a-DK" sz="4400" b="1" i="1" noProof="0" dirty="0">
                <a:solidFill>
                  <a:srgbClr val="002060"/>
                </a:solidFill>
                <a:latin typeface="MyriadPro-Bold"/>
              </a:rPr>
              <a:t>2</a:t>
            </a:r>
          </a:p>
        </p:txBody>
      </p:sp>
      <p:sp>
        <p:nvSpPr>
          <p:cNvPr id="29" name="Tekstfelt 28">
            <a:extLst>
              <a:ext uri="{FF2B5EF4-FFF2-40B4-BE49-F238E27FC236}">
                <a16:creationId xmlns:a16="http://schemas.microsoft.com/office/drawing/2014/main" id="{FDD2C57B-21D5-AAEC-5788-F46719A23C35}"/>
              </a:ext>
            </a:extLst>
          </p:cNvPr>
          <p:cNvSpPr txBox="1"/>
          <p:nvPr/>
        </p:nvSpPr>
        <p:spPr>
          <a:xfrm>
            <a:off x="747713" y="4726455"/>
            <a:ext cx="39052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a-DK" sz="4400" b="1" i="1" noProof="0" dirty="0">
                <a:solidFill>
                  <a:srgbClr val="002060"/>
                </a:solidFill>
                <a:latin typeface="MyriadPro-Bold"/>
              </a:rPr>
              <a:t>4</a:t>
            </a:r>
          </a:p>
        </p:txBody>
      </p:sp>
      <p:sp>
        <p:nvSpPr>
          <p:cNvPr id="30" name="Tekstfelt 29">
            <a:extLst>
              <a:ext uri="{FF2B5EF4-FFF2-40B4-BE49-F238E27FC236}">
                <a16:creationId xmlns:a16="http://schemas.microsoft.com/office/drawing/2014/main" id="{36ECE90F-7B45-CB28-F48C-06A93585B5C5}"/>
              </a:ext>
            </a:extLst>
          </p:cNvPr>
          <p:cNvSpPr txBox="1"/>
          <p:nvPr/>
        </p:nvSpPr>
        <p:spPr>
          <a:xfrm>
            <a:off x="6386513" y="526971"/>
            <a:ext cx="39052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a-DK" sz="4400" b="1" i="1" noProof="0" dirty="0">
                <a:solidFill>
                  <a:srgbClr val="002060"/>
                </a:solidFill>
                <a:latin typeface="MyriadPro-Bold"/>
              </a:rPr>
              <a:t>5</a:t>
            </a:r>
          </a:p>
        </p:txBody>
      </p:sp>
      <p:sp>
        <p:nvSpPr>
          <p:cNvPr id="31" name="Tekstfelt 30">
            <a:extLst>
              <a:ext uri="{FF2B5EF4-FFF2-40B4-BE49-F238E27FC236}">
                <a16:creationId xmlns:a16="http://schemas.microsoft.com/office/drawing/2014/main" id="{1F44CE04-B557-D4C4-B12D-55B937F694B7}"/>
              </a:ext>
            </a:extLst>
          </p:cNvPr>
          <p:cNvSpPr txBox="1"/>
          <p:nvPr/>
        </p:nvSpPr>
        <p:spPr>
          <a:xfrm>
            <a:off x="6386513" y="3318707"/>
            <a:ext cx="39052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a-DK" sz="4400" b="1" i="1" noProof="0" dirty="0">
                <a:solidFill>
                  <a:srgbClr val="002060"/>
                </a:solidFill>
                <a:latin typeface="MyriadPro-Bold"/>
              </a:rPr>
              <a:t>7</a:t>
            </a:r>
          </a:p>
        </p:txBody>
      </p:sp>
      <p:sp>
        <p:nvSpPr>
          <p:cNvPr id="32" name="Tekstfelt 31">
            <a:extLst>
              <a:ext uri="{FF2B5EF4-FFF2-40B4-BE49-F238E27FC236}">
                <a16:creationId xmlns:a16="http://schemas.microsoft.com/office/drawing/2014/main" id="{C63ED37B-94AD-5143-4695-93F0EF5AFFF0}"/>
              </a:ext>
            </a:extLst>
          </p:cNvPr>
          <p:cNvSpPr txBox="1"/>
          <p:nvPr/>
        </p:nvSpPr>
        <p:spPr>
          <a:xfrm>
            <a:off x="6386513" y="1922839"/>
            <a:ext cx="39052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a-DK" sz="4400" b="1" i="1" noProof="0" dirty="0">
                <a:solidFill>
                  <a:srgbClr val="002060"/>
                </a:solidFill>
                <a:latin typeface="MyriadPro-Bold"/>
              </a:rPr>
              <a:t>6</a:t>
            </a:r>
          </a:p>
        </p:txBody>
      </p:sp>
      <p:sp>
        <p:nvSpPr>
          <p:cNvPr id="33" name="Tekstfelt 32">
            <a:extLst>
              <a:ext uri="{FF2B5EF4-FFF2-40B4-BE49-F238E27FC236}">
                <a16:creationId xmlns:a16="http://schemas.microsoft.com/office/drawing/2014/main" id="{90EF1C85-190D-29F2-4B64-117AA36FAA77}"/>
              </a:ext>
            </a:extLst>
          </p:cNvPr>
          <p:cNvSpPr txBox="1"/>
          <p:nvPr/>
        </p:nvSpPr>
        <p:spPr>
          <a:xfrm>
            <a:off x="6386513" y="4726455"/>
            <a:ext cx="39052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a-DK" sz="4400" b="1" i="1" noProof="0" dirty="0">
                <a:solidFill>
                  <a:srgbClr val="002060"/>
                </a:solidFill>
                <a:latin typeface="MyriadPro-Bold"/>
              </a:rPr>
              <a:t>8</a:t>
            </a:r>
          </a:p>
        </p:txBody>
      </p:sp>
      <p:sp>
        <p:nvSpPr>
          <p:cNvPr id="34" name="Tekstfelt 33">
            <a:extLst>
              <a:ext uri="{FF2B5EF4-FFF2-40B4-BE49-F238E27FC236}">
                <a16:creationId xmlns:a16="http://schemas.microsoft.com/office/drawing/2014/main" id="{FADBB21C-C411-7EDC-4C37-AADAFF145E38}"/>
              </a:ext>
            </a:extLst>
          </p:cNvPr>
          <p:cNvSpPr txBox="1"/>
          <p:nvPr/>
        </p:nvSpPr>
        <p:spPr>
          <a:xfrm>
            <a:off x="1276351" y="354776"/>
            <a:ext cx="28326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800" b="1" i="1" noProof="0" dirty="0">
                <a:solidFill>
                  <a:srgbClr val="1D5DA8"/>
                </a:solidFill>
                <a:latin typeface="MyriadPro-Bold"/>
              </a:rPr>
              <a:t>Fællesskab</a:t>
            </a:r>
            <a:endParaRPr lang="da-DK" noProof="0" dirty="0"/>
          </a:p>
        </p:txBody>
      </p:sp>
      <p:sp>
        <p:nvSpPr>
          <p:cNvPr id="36" name="Tekstfelt 35">
            <a:extLst>
              <a:ext uri="{FF2B5EF4-FFF2-40B4-BE49-F238E27FC236}">
                <a16:creationId xmlns:a16="http://schemas.microsoft.com/office/drawing/2014/main" id="{77C1A13A-4814-68CA-8201-D459E043B48E}"/>
              </a:ext>
            </a:extLst>
          </p:cNvPr>
          <p:cNvSpPr txBox="1"/>
          <p:nvPr/>
        </p:nvSpPr>
        <p:spPr>
          <a:xfrm>
            <a:off x="1276351" y="647628"/>
            <a:ext cx="4610099" cy="8278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da-DK" sz="1100" b="1" noProof="0" dirty="0">
                <a:solidFill>
                  <a:srgbClr val="002060"/>
                </a:solidFill>
                <a:latin typeface="MyriadPro-Bold"/>
              </a:rPr>
              <a:t>Instruks: </a:t>
            </a:r>
            <a:r>
              <a:rPr lang="da-DK" sz="1100" noProof="0" dirty="0">
                <a:solidFill>
                  <a:srgbClr val="002060"/>
                </a:solidFill>
                <a:latin typeface="MyriadPro-Bold"/>
              </a:rPr>
              <a:t>Tal om en situation hvor en af jer mærkede: her hører jeg til.</a:t>
            </a:r>
            <a:br>
              <a:rPr lang="da-DK" sz="1100" noProof="0" dirty="0">
                <a:solidFill>
                  <a:srgbClr val="002060"/>
                </a:solidFill>
                <a:latin typeface="MyriadPro-Bold"/>
              </a:rPr>
            </a:br>
            <a:r>
              <a:rPr lang="da-DK" sz="1100" noProof="0" dirty="0">
                <a:solidFill>
                  <a:srgbClr val="002060"/>
                </a:solidFill>
                <a:latin typeface="MyriadPro-Bold"/>
              </a:rPr>
              <a:t>Beskriv hvad de andre gjorde — ikke hvad personen følte.</a:t>
            </a:r>
          </a:p>
          <a:p>
            <a:pPr>
              <a:lnSpc>
                <a:spcPct val="150000"/>
              </a:lnSpc>
            </a:pPr>
            <a:r>
              <a:rPr lang="da-DK" sz="1100" noProof="0" dirty="0">
                <a:solidFill>
                  <a:srgbClr val="002060"/>
                </a:solidFill>
                <a:latin typeface="MyriadPro-Bold"/>
              </a:rPr>
              <a:t>Post-it formuleres som: “Vi viser fællesskab når vi …”</a:t>
            </a:r>
          </a:p>
        </p:txBody>
      </p:sp>
      <p:sp>
        <p:nvSpPr>
          <p:cNvPr id="39" name="Tekstfelt 38">
            <a:extLst>
              <a:ext uri="{FF2B5EF4-FFF2-40B4-BE49-F238E27FC236}">
                <a16:creationId xmlns:a16="http://schemas.microsoft.com/office/drawing/2014/main" id="{63A03E65-EE02-D35B-4390-811628A7E31B}"/>
              </a:ext>
            </a:extLst>
          </p:cNvPr>
          <p:cNvSpPr txBox="1"/>
          <p:nvPr/>
        </p:nvSpPr>
        <p:spPr>
          <a:xfrm>
            <a:off x="6984207" y="354776"/>
            <a:ext cx="28326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b="1" i="1" noProof="0" dirty="0">
                <a:solidFill>
                  <a:srgbClr val="1D5DA8"/>
                </a:solidFill>
                <a:latin typeface="MyriadPro-Bold"/>
              </a:rPr>
              <a:t>Sammenhold</a:t>
            </a:r>
            <a:endParaRPr lang="da-DK" noProof="0" dirty="0"/>
          </a:p>
        </p:txBody>
      </p:sp>
      <p:sp>
        <p:nvSpPr>
          <p:cNvPr id="40" name="Tekstfelt 39">
            <a:extLst>
              <a:ext uri="{FF2B5EF4-FFF2-40B4-BE49-F238E27FC236}">
                <a16:creationId xmlns:a16="http://schemas.microsoft.com/office/drawing/2014/main" id="{43491301-37C5-2583-C18A-1987E488B0DC}"/>
              </a:ext>
            </a:extLst>
          </p:cNvPr>
          <p:cNvSpPr txBox="1"/>
          <p:nvPr/>
        </p:nvSpPr>
        <p:spPr>
          <a:xfrm>
            <a:off x="6984207" y="647628"/>
            <a:ext cx="4610099" cy="6585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100" b="1" noProof="0" dirty="0">
                <a:solidFill>
                  <a:srgbClr val="002060"/>
                </a:solidFill>
                <a:latin typeface="MyriadPro-Bold"/>
              </a:rPr>
              <a:t>Instruks: </a:t>
            </a:r>
            <a:r>
              <a:rPr lang="da-DK" sz="1100" noProof="0" dirty="0">
                <a:solidFill>
                  <a:srgbClr val="002060"/>
                </a:solidFill>
                <a:latin typeface="MyriadPro-Bold"/>
              </a:rPr>
              <a:t>Hvad gør klubben når et medlem har det svært, er fraværende eller har brug for støtte?</a:t>
            </a:r>
          </a:p>
          <a:p>
            <a:pPr>
              <a:lnSpc>
                <a:spcPct val="150000"/>
              </a:lnSpc>
            </a:pPr>
            <a:r>
              <a:rPr lang="da-DK" sz="1100" noProof="0" dirty="0">
                <a:solidFill>
                  <a:srgbClr val="002060"/>
                </a:solidFill>
                <a:latin typeface="MyriadPro-Bold"/>
              </a:rPr>
              <a:t>Post-it formuleres som: “Når nogen har brug for os, så …”</a:t>
            </a:r>
          </a:p>
        </p:txBody>
      </p:sp>
      <p:sp>
        <p:nvSpPr>
          <p:cNvPr id="41" name="Tekstfelt 40">
            <a:extLst>
              <a:ext uri="{FF2B5EF4-FFF2-40B4-BE49-F238E27FC236}">
                <a16:creationId xmlns:a16="http://schemas.microsoft.com/office/drawing/2014/main" id="{3029123A-0952-FE76-2A7B-C538AF3D4453}"/>
              </a:ext>
            </a:extLst>
          </p:cNvPr>
          <p:cNvSpPr txBox="1"/>
          <p:nvPr/>
        </p:nvSpPr>
        <p:spPr>
          <a:xfrm>
            <a:off x="1276351" y="1754951"/>
            <a:ext cx="28326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800" b="1" i="1" noProof="0" dirty="0">
                <a:solidFill>
                  <a:srgbClr val="1D5DA8"/>
                </a:solidFill>
                <a:latin typeface="MyriadPro-Bold"/>
              </a:rPr>
              <a:t>Forpligtende </a:t>
            </a:r>
            <a:r>
              <a:rPr lang="da-DK" b="1" i="1" noProof="0" dirty="0">
                <a:solidFill>
                  <a:srgbClr val="1D5DA8"/>
                </a:solidFill>
                <a:latin typeface="MyriadPro-Bold"/>
              </a:rPr>
              <a:t>f</a:t>
            </a:r>
            <a:r>
              <a:rPr lang="da-DK" sz="1800" b="1" i="1" noProof="0" dirty="0">
                <a:solidFill>
                  <a:srgbClr val="1D5DA8"/>
                </a:solidFill>
                <a:latin typeface="MyriadPro-Bold"/>
              </a:rPr>
              <a:t>ællesskab</a:t>
            </a:r>
            <a:endParaRPr lang="da-DK" noProof="0" dirty="0"/>
          </a:p>
        </p:txBody>
      </p:sp>
      <p:sp>
        <p:nvSpPr>
          <p:cNvPr id="42" name="Tekstfelt 41">
            <a:extLst>
              <a:ext uri="{FF2B5EF4-FFF2-40B4-BE49-F238E27FC236}">
                <a16:creationId xmlns:a16="http://schemas.microsoft.com/office/drawing/2014/main" id="{80C42C9C-F42C-A6CC-FAEF-6F315568A76C}"/>
              </a:ext>
            </a:extLst>
          </p:cNvPr>
          <p:cNvSpPr txBox="1"/>
          <p:nvPr/>
        </p:nvSpPr>
        <p:spPr>
          <a:xfrm>
            <a:off x="1276351" y="2047803"/>
            <a:ext cx="4495799" cy="6585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100" b="1" noProof="0" dirty="0">
                <a:solidFill>
                  <a:srgbClr val="002060"/>
                </a:solidFill>
                <a:latin typeface="MyriadPro-Bold"/>
              </a:rPr>
              <a:t>Instruks: </a:t>
            </a:r>
            <a:r>
              <a:rPr lang="da-DK" sz="1100" noProof="0" dirty="0">
                <a:solidFill>
                  <a:srgbClr val="002060"/>
                </a:solidFill>
                <a:latin typeface="MyriadPro-Bold"/>
              </a:rPr>
              <a:t>Beskriv en handling der viser, at medlemskab indebærer ansvar – ikke kun deltagelse.</a:t>
            </a:r>
          </a:p>
          <a:p>
            <a:pPr>
              <a:lnSpc>
                <a:spcPct val="150000"/>
              </a:lnSpc>
            </a:pPr>
            <a:r>
              <a:rPr lang="da-DK" sz="1100" noProof="0" dirty="0">
                <a:solidFill>
                  <a:srgbClr val="002060"/>
                </a:solidFill>
                <a:latin typeface="MyriadPro-Bold"/>
              </a:rPr>
              <a:t>Post-it formuleres som: “Som medlem tager vi ansvar ved at …”</a:t>
            </a:r>
          </a:p>
        </p:txBody>
      </p:sp>
      <p:sp>
        <p:nvSpPr>
          <p:cNvPr id="43" name="Tekstfelt 42">
            <a:extLst>
              <a:ext uri="{FF2B5EF4-FFF2-40B4-BE49-F238E27FC236}">
                <a16:creationId xmlns:a16="http://schemas.microsoft.com/office/drawing/2014/main" id="{E4CDBCA7-7836-74C5-E720-73F3774828ED}"/>
              </a:ext>
            </a:extLst>
          </p:cNvPr>
          <p:cNvSpPr txBox="1"/>
          <p:nvPr/>
        </p:nvSpPr>
        <p:spPr>
          <a:xfrm>
            <a:off x="6984207" y="1754951"/>
            <a:ext cx="28326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b="1" i="1" noProof="0" dirty="0">
                <a:solidFill>
                  <a:srgbClr val="1D5DA8"/>
                </a:solidFill>
                <a:latin typeface="MyriadPro-Bold"/>
              </a:rPr>
              <a:t>Velgørenhed</a:t>
            </a:r>
            <a:endParaRPr lang="da-DK" noProof="0" dirty="0"/>
          </a:p>
        </p:txBody>
      </p:sp>
      <p:sp>
        <p:nvSpPr>
          <p:cNvPr id="44" name="Tekstfelt 43">
            <a:extLst>
              <a:ext uri="{FF2B5EF4-FFF2-40B4-BE49-F238E27FC236}">
                <a16:creationId xmlns:a16="http://schemas.microsoft.com/office/drawing/2014/main" id="{EEC19512-B599-8B30-0DE8-36EFAC9D328E}"/>
              </a:ext>
            </a:extLst>
          </p:cNvPr>
          <p:cNvSpPr txBox="1"/>
          <p:nvPr/>
        </p:nvSpPr>
        <p:spPr>
          <a:xfrm>
            <a:off x="6984207" y="2047803"/>
            <a:ext cx="4610099" cy="6585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100" b="1" noProof="0" dirty="0">
                <a:solidFill>
                  <a:srgbClr val="002060"/>
                </a:solidFill>
                <a:latin typeface="MyriadPro-Bold"/>
              </a:rPr>
              <a:t>Instruks: </a:t>
            </a:r>
            <a:r>
              <a:rPr lang="da-DK" sz="1100" noProof="0" dirty="0">
                <a:solidFill>
                  <a:srgbClr val="002060"/>
                </a:solidFill>
                <a:latin typeface="MyriadPro-Bold"/>
              </a:rPr>
              <a:t>Beskriv en handling, hvor hjælpen var personlig – ikke kun økonomisk.</a:t>
            </a:r>
          </a:p>
          <a:p>
            <a:pPr>
              <a:lnSpc>
                <a:spcPct val="150000"/>
              </a:lnSpc>
            </a:pPr>
            <a:r>
              <a:rPr lang="da-DK" sz="1100" noProof="0" dirty="0">
                <a:solidFill>
                  <a:srgbClr val="002060"/>
                </a:solidFill>
                <a:latin typeface="MyriadPro-Bold"/>
              </a:rPr>
              <a:t>Post-it formuleres som: “Vi gør en forskel ved at …”</a:t>
            </a:r>
          </a:p>
        </p:txBody>
      </p:sp>
      <p:sp>
        <p:nvSpPr>
          <p:cNvPr id="62" name="Tekstfelt 61">
            <a:extLst>
              <a:ext uri="{FF2B5EF4-FFF2-40B4-BE49-F238E27FC236}">
                <a16:creationId xmlns:a16="http://schemas.microsoft.com/office/drawing/2014/main" id="{8CDFBC09-7966-E0A6-616E-37BAA416826C}"/>
              </a:ext>
            </a:extLst>
          </p:cNvPr>
          <p:cNvSpPr txBox="1"/>
          <p:nvPr/>
        </p:nvSpPr>
        <p:spPr>
          <a:xfrm>
            <a:off x="1276351" y="3117026"/>
            <a:ext cx="28326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b="1" i="1" noProof="0" dirty="0">
                <a:solidFill>
                  <a:srgbClr val="1D5DA8"/>
                </a:solidFill>
                <a:latin typeface="MyriadPro-Bold"/>
              </a:rPr>
              <a:t>Kompetencer</a:t>
            </a:r>
            <a:endParaRPr lang="da-DK" noProof="0" dirty="0"/>
          </a:p>
        </p:txBody>
      </p:sp>
      <p:sp>
        <p:nvSpPr>
          <p:cNvPr id="63" name="Tekstfelt 62">
            <a:extLst>
              <a:ext uri="{FF2B5EF4-FFF2-40B4-BE49-F238E27FC236}">
                <a16:creationId xmlns:a16="http://schemas.microsoft.com/office/drawing/2014/main" id="{776D6A48-3D1D-EAD6-DB47-5AE79141E66F}"/>
              </a:ext>
            </a:extLst>
          </p:cNvPr>
          <p:cNvSpPr txBox="1"/>
          <p:nvPr/>
        </p:nvSpPr>
        <p:spPr>
          <a:xfrm>
            <a:off x="1276351" y="3409878"/>
            <a:ext cx="4610099" cy="6585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100" b="1" noProof="0" dirty="0">
                <a:solidFill>
                  <a:srgbClr val="002060"/>
                </a:solidFill>
                <a:latin typeface="MyriadPro-Bold"/>
              </a:rPr>
              <a:t>Instruks: </a:t>
            </a:r>
            <a:r>
              <a:rPr lang="da-DK" sz="1100" noProof="0" dirty="0">
                <a:solidFill>
                  <a:srgbClr val="002060"/>
                </a:solidFill>
                <a:latin typeface="MyriadPro-Bold"/>
              </a:rPr>
              <a:t>Hvordan bringer medlemmer deres personlige eller faglige styrker aktivt i spil for andre?</a:t>
            </a:r>
          </a:p>
          <a:p>
            <a:pPr>
              <a:lnSpc>
                <a:spcPct val="150000"/>
              </a:lnSpc>
            </a:pPr>
            <a:r>
              <a:rPr lang="da-DK" sz="1100" noProof="0" dirty="0">
                <a:solidFill>
                  <a:srgbClr val="002060"/>
                </a:solidFill>
                <a:latin typeface="MyriadPro-Bold"/>
              </a:rPr>
              <a:t>Post-it formuleres som: “Vi bruger hinandens kompetencer ved at …”</a:t>
            </a:r>
          </a:p>
        </p:txBody>
      </p:sp>
      <p:sp>
        <p:nvSpPr>
          <p:cNvPr id="64" name="Tekstfelt 63">
            <a:extLst>
              <a:ext uri="{FF2B5EF4-FFF2-40B4-BE49-F238E27FC236}">
                <a16:creationId xmlns:a16="http://schemas.microsoft.com/office/drawing/2014/main" id="{3F5C7AAD-8278-A791-CA71-B2D8107503A3}"/>
              </a:ext>
            </a:extLst>
          </p:cNvPr>
          <p:cNvSpPr txBox="1"/>
          <p:nvPr/>
        </p:nvSpPr>
        <p:spPr>
          <a:xfrm>
            <a:off x="6984207" y="3117026"/>
            <a:ext cx="28326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b="1" i="1" noProof="0" dirty="0">
                <a:solidFill>
                  <a:srgbClr val="1D5DA8"/>
                </a:solidFill>
                <a:latin typeface="MyriadPro-Bold"/>
              </a:rPr>
              <a:t>K</a:t>
            </a:r>
            <a:r>
              <a:rPr lang="da-DK" sz="1800" b="1" i="1" noProof="0" dirty="0">
                <a:solidFill>
                  <a:srgbClr val="1D5DA8"/>
                </a:solidFill>
                <a:latin typeface="MyriadPro-Bold"/>
              </a:rPr>
              <a:t>lubaften</a:t>
            </a:r>
            <a:endParaRPr lang="da-DK" noProof="0" dirty="0"/>
          </a:p>
        </p:txBody>
      </p:sp>
      <p:sp>
        <p:nvSpPr>
          <p:cNvPr id="65" name="Tekstfelt 64">
            <a:extLst>
              <a:ext uri="{FF2B5EF4-FFF2-40B4-BE49-F238E27FC236}">
                <a16:creationId xmlns:a16="http://schemas.microsoft.com/office/drawing/2014/main" id="{55B3ADD5-D083-F9B1-6F46-03B777067CD1}"/>
              </a:ext>
            </a:extLst>
          </p:cNvPr>
          <p:cNvSpPr txBox="1"/>
          <p:nvPr/>
        </p:nvSpPr>
        <p:spPr>
          <a:xfrm>
            <a:off x="6984207" y="3409878"/>
            <a:ext cx="4610099" cy="6585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100" b="1" noProof="0" dirty="0">
                <a:solidFill>
                  <a:srgbClr val="002060"/>
                </a:solidFill>
                <a:latin typeface="MyriadPro-Bold"/>
              </a:rPr>
              <a:t>Instruks: </a:t>
            </a:r>
            <a:r>
              <a:rPr lang="da-DK" sz="1100" noProof="0" dirty="0">
                <a:solidFill>
                  <a:srgbClr val="002060"/>
                </a:solidFill>
                <a:latin typeface="MyriadPro-Bold"/>
              </a:rPr>
              <a:t>Hvad gøre en klubaften anderledes end et almindeligt møde eller arrangement?</a:t>
            </a:r>
          </a:p>
          <a:p>
            <a:pPr>
              <a:lnSpc>
                <a:spcPct val="150000"/>
              </a:lnSpc>
            </a:pPr>
            <a:r>
              <a:rPr lang="da-DK" sz="1100" noProof="0" dirty="0">
                <a:solidFill>
                  <a:srgbClr val="002060"/>
                </a:solidFill>
                <a:latin typeface="MyriadPro-Bold"/>
              </a:rPr>
              <a:t>Post-it formuleres som: “En klubaften bliver særlig fordi vi …”</a:t>
            </a:r>
          </a:p>
        </p:txBody>
      </p:sp>
      <p:sp>
        <p:nvSpPr>
          <p:cNvPr id="66" name="Tekstfelt 65">
            <a:extLst>
              <a:ext uri="{FF2B5EF4-FFF2-40B4-BE49-F238E27FC236}">
                <a16:creationId xmlns:a16="http://schemas.microsoft.com/office/drawing/2014/main" id="{5751DB8B-29A4-7B83-507B-5C2A2021CB83}"/>
              </a:ext>
            </a:extLst>
          </p:cNvPr>
          <p:cNvSpPr txBox="1"/>
          <p:nvPr/>
        </p:nvSpPr>
        <p:spPr>
          <a:xfrm>
            <a:off x="1276351" y="4507676"/>
            <a:ext cx="28326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b="1" i="1" noProof="0" dirty="0">
                <a:solidFill>
                  <a:srgbClr val="1D5DA8"/>
                </a:solidFill>
                <a:latin typeface="MyriadPro-Bold"/>
              </a:rPr>
              <a:t>Netværk</a:t>
            </a:r>
            <a:endParaRPr lang="da-DK" noProof="0" dirty="0"/>
          </a:p>
        </p:txBody>
      </p:sp>
      <p:sp>
        <p:nvSpPr>
          <p:cNvPr id="67" name="Tekstfelt 66">
            <a:extLst>
              <a:ext uri="{FF2B5EF4-FFF2-40B4-BE49-F238E27FC236}">
                <a16:creationId xmlns:a16="http://schemas.microsoft.com/office/drawing/2014/main" id="{1A7BE222-B3C3-9137-4AF7-6DFDD26FC57D}"/>
              </a:ext>
            </a:extLst>
          </p:cNvPr>
          <p:cNvSpPr txBox="1"/>
          <p:nvPr/>
        </p:nvSpPr>
        <p:spPr>
          <a:xfrm>
            <a:off x="1276351" y="4800528"/>
            <a:ext cx="4610099" cy="6585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100" b="1" noProof="0" dirty="0">
                <a:solidFill>
                  <a:srgbClr val="002060"/>
                </a:solidFill>
                <a:latin typeface="MyriadPro-Bold"/>
              </a:rPr>
              <a:t>Instruks: </a:t>
            </a:r>
            <a:r>
              <a:rPr lang="da-DK" sz="1100" noProof="0" dirty="0">
                <a:solidFill>
                  <a:srgbClr val="002060"/>
                </a:solidFill>
                <a:latin typeface="MyriadPro-Bold"/>
              </a:rPr>
              <a:t>Beskriv en konkret situation hvor nogen blev hjulpet videre gennem kontakter eller relationer.</a:t>
            </a:r>
          </a:p>
          <a:p>
            <a:pPr>
              <a:lnSpc>
                <a:spcPct val="150000"/>
              </a:lnSpc>
            </a:pPr>
            <a:r>
              <a:rPr lang="da-DK" sz="1100" noProof="0" dirty="0">
                <a:solidFill>
                  <a:srgbClr val="002060"/>
                </a:solidFill>
                <a:latin typeface="MyriadPro-Bold"/>
              </a:rPr>
              <a:t>Post-it formuleres som: “Vi åbner døre for hinanden ved at …”</a:t>
            </a:r>
          </a:p>
        </p:txBody>
      </p:sp>
      <p:sp>
        <p:nvSpPr>
          <p:cNvPr id="68" name="Tekstfelt 67">
            <a:extLst>
              <a:ext uri="{FF2B5EF4-FFF2-40B4-BE49-F238E27FC236}">
                <a16:creationId xmlns:a16="http://schemas.microsoft.com/office/drawing/2014/main" id="{4D8FD88A-EA7B-8668-7214-E6FC74F11C37}"/>
              </a:ext>
            </a:extLst>
          </p:cNvPr>
          <p:cNvSpPr txBox="1"/>
          <p:nvPr/>
        </p:nvSpPr>
        <p:spPr>
          <a:xfrm>
            <a:off x="6984207" y="4507676"/>
            <a:ext cx="28326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b="1" i="1" noProof="0" dirty="0">
                <a:solidFill>
                  <a:srgbClr val="1D5DA8"/>
                </a:solidFill>
                <a:latin typeface="MyriadPro-Bold"/>
              </a:rPr>
              <a:t>Kodeks for adfærd</a:t>
            </a:r>
            <a:endParaRPr lang="da-DK" noProof="0" dirty="0"/>
          </a:p>
        </p:txBody>
      </p:sp>
      <p:sp>
        <p:nvSpPr>
          <p:cNvPr id="69" name="Tekstfelt 68">
            <a:extLst>
              <a:ext uri="{FF2B5EF4-FFF2-40B4-BE49-F238E27FC236}">
                <a16:creationId xmlns:a16="http://schemas.microsoft.com/office/drawing/2014/main" id="{DE29B764-1C16-27BB-4718-88F15A5D03C9}"/>
              </a:ext>
            </a:extLst>
          </p:cNvPr>
          <p:cNvSpPr txBox="1"/>
          <p:nvPr/>
        </p:nvSpPr>
        <p:spPr>
          <a:xfrm>
            <a:off x="6984207" y="4800528"/>
            <a:ext cx="4610099" cy="5739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da-DK" sz="1100" b="1" noProof="0" dirty="0">
                <a:solidFill>
                  <a:srgbClr val="002060"/>
                </a:solidFill>
                <a:latin typeface="MyriadPro-Bold"/>
              </a:rPr>
              <a:t>Instruks: </a:t>
            </a:r>
            <a:r>
              <a:rPr lang="da-DK" sz="1100" noProof="0" dirty="0">
                <a:solidFill>
                  <a:srgbClr val="002060"/>
                </a:solidFill>
                <a:latin typeface="MyriadPro-Bold"/>
              </a:rPr>
              <a:t>Hvilken konkret adfærd viser respekt og tryghed i klubben?</a:t>
            </a:r>
          </a:p>
          <a:p>
            <a:pPr>
              <a:lnSpc>
                <a:spcPct val="150000"/>
              </a:lnSpc>
            </a:pPr>
            <a:r>
              <a:rPr lang="da-DK" sz="1100" noProof="0" dirty="0">
                <a:solidFill>
                  <a:srgbClr val="002060"/>
                </a:solidFill>
                <a:latin typeface="MyriadPro-Bold"/>
              </a:rPr>
              <a:t>Post-it formuleres som: “Hos os er det naturligt at …”</a:t>
            </a:r>
          </a:p>
        </p:txBody>
      </p:sp>
    </p:spTree>
    <p:extLst>
      <p:ext uri="{BB962C8B-B14F-4D97-AF65-F5344CB8AC3E}">
        <p14:creationId xmlns:p14="http://schemas.microsoft.com/office/powerpoint/2010/main" val="13127108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CD08072C-4FCF-8A1A-40A8-8BD1864F9A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43348E32-5174-565B-EF4D-5273AD1848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" t="-7459" r="12514" b="-7218"/>
          <a:stretch/>
        </p:blipFill>
        <p:spPr>
          <a:xfrm>
            <a:off x="-33250" y="5591270"/>
            <a:ext cx="12258501" cy="1188720"/>
          </a:xfrm>
          <a:prstGeom prst="rect">
            <a:avLst/>
          </a:prstGeom>
        </p:spPr>
      </p:pic>
      <p:sp>
        <p:nvSpPr>
          <p:cNvPr id="3" name="Tekstfelt 2">
            <a:extLst>
              <a:ext uri="{FF2B5EF4-FFF2-40B4-BE49-F238E27FC236}">
                <a16:creationId xmlns:a16="http://schemas.microsoft.com/office/drawing/2014/main" id="{A4560CBB-F021-43CC-AA7F-CF10B1221808}"/>
              </a:ext>
            </a:extLst>
          </p:cNvPr>
          <p:cNvSpPr txBox="1"/>
          <p:nvPr/>
        </p:nvSpPr>
        <p:spPr>
          <a:xfrm>
            <a:off x="1812174" y="6014258"/>
            <a:ext cx="31588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noProof="0" dirty="0">
                <a:solidFill>
                  <a:srgbClr val="1D5DA8"/>
                </a:solidFill>
                <a:latin typeface="MyriadPro-Regular"/>
              </a:rPr>
              <a:t> Distrikt 44 Inner Wheel</a:t>
            </a:r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C0CEAC3D-B5F6-AEEE-6D35-18138E954001}"/>
              </a:ext>
            </a:extLst>
          </p:cNvPr>
          <p:cNvSpPr txBox="1"/>
          <p:nvPr/>
        </p:nvSpPr>
        <p:spPr>
          <a:xfrm>
            <a:off x="9333914" y="6034799"/>
            <a:ext cx="27931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noProof="0" dirty="0">
                <a:solidFill>
                  <a:srgbClr val="1D5DA8"/>
                </a:solidFill>
                <a:latin typeface="MyriadPro-Regular"/>
              </a:rPr>
              <a:t>Forårsdistriktsmøde 2026</a:t>
            </a:r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C67DD185-FC07-3F9C-86D8-F4A45CBA2F4C}"/>
              </a:ext>
            </a:extLst>
          </p:cNvPr>
          <p:cNvSpPr txBox="1"/>
          <p:nvPr/>
        </p:nvSpPr>
        <p:spPr>
          <a:xfrm>
            <a:off x="675410" y="708727"/>
            <a:ext cx="1070125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4400" b="1" i="1" noProof="0" dirty="0">
                <a:solidFill>
                  <a:srgbClr val="1D5DA8"/>
                </a:solidFill>
                <a:latin typeface="MyriadPro-Bold"/>
              </a:rPr>
              <a:t>Konklusion på fællesskab:					</a:t>
            </a:r>
            <a:endParaRPr lang="da-DK" sz="4400" b="1" i="1" noProof="0" dirty="0">
              <a:solidFill>
                <a:srgbClr val="002060"/>
              </a:solidFill>
              <a:latin typeface="MyriadPro-Bold"/>
            </a:endParaRPr>
          </a:p>
        </p:txBody>
      </p:sp>
      <p:sp>
        <p:nvSpPr>
          <p:cNvPr id="8" name="Tekstfelt 7">
            <a:extLst>
              <a:ext uri="{FF2B5EF4-FFF2-40B4-BE49-F238E27FC236}">
                <a16:creationId xmlns:a16="http://schemas.microsoft.com/office/drawing/2014/main" id="{A1FEF2EE-607A-50D8-1571-F8821FDD3DBC}"/>
              </a:ext>
            </a:extLst>
          </p:cNvPr>
          <p:cNvSpPr txBox="1"/>
          <p:nvPr/>
        </p:nvSpPr>
        <p:spPr>
          <a:xfrm>
            <a:off x="675410" y="1806898"/>
            <a:ext cx="6545661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da-DK" sz="2800" b="1" kern="0" dirty="0">
                <a:solidFill>
                  <a:srgbClr val="002060"/>
                </a:solidFill>
                <a:latin typeface="MyriadPro-Bold"/>
                <a:ea typeface="Times New Roman" panose="02020603050405020304" pitchFamily="18" charset="0"/>
                <a:cs typeface="Times New Roman" panose="02020603050405020304" pitchFamily="18" charset="0"/>
              </a:rPr>
              <a:t>Fællesskab</a:t>
            </a:r>
            <a:r>
              <a:rPr lang="da-DK" sz="3200" kern="0" dirty="0">
                <a:solidFill>
                  <a:schemeClr val="tx2">
                    <a:lumMod val="75000"/>
                    <a:lumOff val="25000"/>
                  </a:schemeClr>
                </a:solidFill>
                <a:latin typeface="MyriadPro-Bold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da-DK" sz="2000" kern="0" dirty="0">
                <a:solidFill>
                  <a:schemeClr val="tx2">
                    <a:lumMod val="75000"/>
                    <a:lumOff val="25000"/>
                  </a:schemeClr>
                </a:solidFill>
                <a:latin typeface="MyriadPro-Bold"/>
                <a:ea typeface="Times New Roman" panose="02020603050405020304" pitchFamily="18" charset="0"/>
                <a:cs typeface="Times New Roman" panose="02020603050405020304" pitchFamily="18" charset="0"/>
              </a:rPr>
              <a:t>…oplever vi, når vi til møderne hilser på hinanden.</a:t>
            </a:r>
          </a:p>
          <a:p>
            <a:pPr>
              <a:buNone/>
            </a:pPr>
            <a:endParaRPr lang="da-DK" sz="3200" kern="0" dirty="0">
              <a:solidFill>
                <a:schemeClr val="tx2">
                  <a:lumMod val="75000"/>
                  <a:lumOff val="25000"/>
                </a:schemeClr>
              </a:solidFill>
              <a:latin typeface="MyriadPro-Bold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da-DK" sz="2800" b="1" kern="0" dirty="0">
                <a:solidFill>
                  <a:srgbClr val="002060"/>
                </a:solidFill>
                <a:effectLst/>
                <a:latin typeface="MyriadPro-Bold"/>
                <a:ea typeface="Times New Roman" panose="02020603050405020304" pitchFamily="18" charset="0"/>
                <a:cs typeface="Times New Roman" panose="02020603050405020304" pitchFamily="18" charset="0"/>
              </a:rPr>
              <a:t>Forpligtende fællesskab </a:t>
            </a:r>
          </a:p>
          <a:p>
            <a:r>
              <a:rPr lang="da-DK" sz="2000" kern="0" dirty="0">
                <a:solidFill>
                  <a:schemeClr val="tx2">
                    <a:lumMod val="75000"/>
                    <a:lumOff val="25000"/>
                  </a:schemeClr>
                </a:solidFill>
                <a:latin typeface="MyriadPro-Bold"/>
                <a:ea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da-DK" sz="2000" kern="0" dirty="0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MyriadPro-Bold"/>
                <a:ea typeface="Times New Roman" panose="02020603050405020304" pitchFamily="18" charset="0"/>
                <a:cs typeface="Times New Roman" panose="02020603050405020304" pitchFamily="18" charset="0"/>
              </a:rPr>
              <a:t>er ikke noget, vi blot taler om – det er noget, vi aktivt skaber gennem vores handlinger</a:t>
            </a:r>
            <a:r>
              <a:rPr lang="da-DK" sz="2000" kern="0" dirty="0">
                <a:solidFill>
                  <a:schemeClr val="tx2">
                    <a:lumMod val="75000"/>
                    <a:lumOff val="25000"/>
                  </a:schemeClr>
                </a:solidFill>
                <a:latin typeface="MyriadPro-Bold"/>
                <a:ea typeface="Times New Roman" panose="02020603050405020304" pitchFamily="18" charset="0"/>
                <a:cs typeface="Times New Roman" panose="02020603050405020304" pitchFamily="18" charset="0"/>
              </a:rPr>
              <a:t> - vi tager ansvar.</a:t>
            </a:r>
            <a:endParaRPr lang="da-DK" sz="2000" kern="0" dirty="0">
              <a:solidFill>
                <a:schemeClr val="tx2">
                  <a:lumMod val="75000"/>
                  <a:lumOff val="25000"/>
                </a:schemeClr>
              </a:solidFill>
              <a:effectLst/>
              <a:latin typeface="MyriadPro-Bold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Tx/>
              <a:buChar char="-"/>
            </a:pPr>
            <a:endParaRPr lang="da-DK" sz="2400" kern="100" dirty="0">
              <a:effectLst/>
              <a:latin typeface="MyriadPro-Bold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43D3F98C-0E2A-7BF9-B263-5E4E62B2CF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284" b="20451"/>
          <a:stretch>
            <a:fillRect/>
          </a:stretch>
        </p:blipFill>
        <p:spPr>
          <a:xfrm>
            <a:off x="7610394" y="1854027"/>
            <a:ext cx="3906196" cy="2800768"/>
          </a:xfrm>
          <a:prstGeom prst="roundRect">
            <a:avLst>
              <a:gd name="adj" fmla="val 5624"/>
            </a:avLst>
          </a:prstGeom>
        </p:spPr>
      </p:pic>
    </p:spTree>
    <p:extLst>
      <p:ext uri="{BB962C8B-B14F-4D97-AF65-F5344CB8AC3E}">
        <p14:creationId xmlns:p14="http://schemas.microsoft.com/office/powerpoint/2010/main" val="32555771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09E2E792-7855-D293-7044-5029DC513E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74072F93-9B4F-E115-2E03-B965D49B83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" t="-7459" r="12514" b="-7218"/>
          <a:stretch/>
        </p:blipFill>
        <p:spPr>
          <a:xfrm>
            <a:off x="-33250" y="5591270"/>
            <a:ext cx="12258501" cy="1188720"/>
          </a:xfrm>
          <a:prstGeom prst="rect">
            <a:avLst/>
          </a:prstGeom>
        </p:spPr>
      </p:pic>
      <p:sp>
        <p:nvSpPr>
          <p:cNvPr id="3" name="Tekstfelt 2">
            <a:extLst>
              <a:ext uri="{FF2B5EF4-FFF2-40B4-BE49-F238E27FC236}">
                <a16:creationId xmlns:a16="http://schemas.microsoft.com/office/drawing/2014/main" id="{05258345-2765-4AA6-6ECF-29266C94D24F}"/>
              </a:ext>
            </a:extLst>
          </p:cNvPr>
          <p:cNvSpPr txBox="1"/>
          <p:nvPr/>
        </p:nvSpPr>
        <p:spPr>
          <a:xfrm>
            <a:off x="1812174" y="6014258"/>
            <a:ext cx="31588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noProof="0" dirty="0">
                <a:solidFill>
                  <a:srgbClr val="1D5DA8"/>
                </a:solidFill>
                <a:latin typeface="MyriadPro-Regular"/>
              </a:rPr>
              <a:t> Distrikt 44 Inner Wheel</a:t>
            </a:r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097BBC3D-373B-DE5C-5A35-BC7CD955E6B7}"/>
              </a:ext>
            </a:extLst>
          </p:cNvPr>
          <p:cNvSpPr txBox="1"/>
          <p:nvPr/>
        </p:nvSpPr>
        <p:spPr>
          <a:xfrm>
            <a:off x="9333914" y="6034799"/>
            <a:ext cx="27931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noProof="0" dirty="0">
                <a:solidFill>
                  <a:srgbClr val="1D5DA8"/>
                </a:solidFill>
                <a:latin typeface="MyriadPro-Regular"/>
              </a:rPr>
              <a:t>Forårsdistriktsmøde 2026</a:t>
            </a:r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BD3AAD8C-35E2-92BB-3BC7-D6E41D24FB5A}"/>
              </a:ext>
            </a:extLst>
          </p:cNvPr>
          <p:cNvSpPr txBox="1"/>
          <p:nvPr/>
        </p:nvSpPr>
        <p:spPr>
          <a:xfrm>
            <a:off x="675410" y="510645"/>
            <a:ext cx="1070125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4400" b="1" i="1" noProof="0" dirty="0">
                <a:solidFill>
                  <a:srgbClr val="1D5DA8"/>
                </a:solidFill>
                <a:latin typeface="MyriadPro-Bold"/>
              </a:rPr>
              <a:t>Konklusion: 						</a:t>
            </a:r>
            <a:endParaRPr lang="da-DK" sz="4400" b="1" i="1" noProof="0" dirty="0">
              <a:solidFill>
                <a:srgbClr val="002060"/>
              </a:solidFill>
              <a:latin typeface="MyriadPro-Bold"/>
            </a:endParaRPr>
          </a:p>
        </p:txBody>
      </p:sp>
      <p:sp>
        <p:nvSpPr>
          <p:cNvPr id="8" name="Tekstfelt 7">
            <a:extLst>
              <a:ext uri="{FF2B5EF4-FFF2-40B4-BE49-F238E27FC236}">
                <a16:creationId xmlns:a16="http://schemas.microsoft.com/office/drawing/2014/main" id="{FFCBCB66-950D-8B3E-4A01-BA2B35FF0B49}"/>
              </a:ext>
            </a:extLst>
          </p:cNvPr>
          <p:cNvSpPr txBox="1"/>
          <p:nvPr/>
        </p:nvSpPr>
        <p:spPr>
          <a:xfrm>
            <a:off x="675409" y="2583163"/>
            <a:ext cx="1095271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2000" kern="0" dirty="0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MyriadPro-Bold"/>
                <a:ea typeface="Times New Roman" panose="02020603050405020304" pitchFamily="18" charset="0"/>
                <a:cs typeface="Times New Roman" panose="02020603050405020304" pitchFamily="18" charset="0"/>
              </a:rPr>
              <a:t>Hvis Inner Wheel skal være mere end en klub med gode intentioner og flotte værdier, kræver det, at vi som medlemmer tager ansvar for at leve værdierne i praksis. </a:t>
            </a:r>
          </a:p>
          <a:p>
            <a:endParaRPr lang="da-DK" sz="2000" kern="0" dirty="0">
              <a:solidFill>
                <a:schemeClr val="tx2">
                  <a:lumMod val="75000"/>
                  <a:lumOff val="25000"/>
                </a:schemeClr>
              </a:solidFill>
              <a:effectLst/>
              <a:latin typeface="MyriadPro-Bold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da-DK" sz="2000" kern="0" dirty="0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MyriadPro-Bold"/>
                <a:ea typeface="Times New Roman" panose="02020603050405020304" pitchFamily="18" charset="0"/>
                <a:cs typeface="Times New Roman" panose="02020603050405020304" pitchFamily="18" charset="0"/>
              </a:rPr>
              <a:t>Forskellen på Inner Wheel og enhver anden klub ligger netop i at vores vilje til at omsætte ord til handling, relationer til ansvar og fællesskab til noget, der kan mærkes i hverdagen. </a:t>
            </a:r>
          </a:p>
          <a:p>
            <a:endParaRPr lang="da-DK" sz="2000" kern="0" dirty="0">
              <a:solidFill>
                <a:schemeClr val="tx2">
                  <a:lumMod val="75000"/>
                  <a:lumOff val="25000"/>
                </a:schemeClr>
              </a:solidFill>
              <a:effectLst/>
              <a:latin typeface="MyriadPro-Bold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da-DK" sz="2000" kern="0" dirty="0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MyriadPro-Bold"/>
                <a:ea typeface="Times New Roman" panose="02020603050405020304" pitchFamily="18" charset="0"/>
                <a:cs typeface="Times New Roman" panose="02020603050405020304" pitchFamily="18" charset="0"/>
              </a:rPr>
              <a:t>Et forpligtende fællesskab betyder, at vi er til stede for hinanden, engagerer os, bidrager aktivt og tør være ærlige omkring, hvordan vi faktisk handler – ikke kun hvordan vi gerne vil fremstå.</a:t>
            </a:r>
            <a:endParaRPr lang="da-DK" sz="2000" kern="100" dirty="0">
              <a:solidFill>
                <a:schemeClr val="tx2">
                  <a:lumMod val="75000"/>
                  <a:lumOff val="25000"/>
                </a:schemeClr>
              </a:solidFill>
              <a:effectLst/>
              <a:latin typeface="MyriadPro-Bold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kstfelt 3">
            <a:extLst>
              <a:ext uri="{FF2B5EF4-FFF2-40B4-BE49-F238E27FC236}">
                <a16:creationId xmlns:a16="http://schemas.microsoft.com/office/drawing/2014/main" id="{9959528C-A752-A521-E5A4-23B46E79D4D9}"/>
              </a:ext>
            </a:extLst>
          </p:cNvPr>
          <p:cNvSpPr txBox="1"/>
          <p:nvPr/>
        </p:nvSpPr>
        <p:spPr>
          <a:xfrm>
            <a:off x="675409" y="1286259"/>
            <a:ext cx="96250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800" b="1" noProof="0">
                <a:solidFill>
                  <a:srgbClr val="002060"/>
                </a:solidFill>
                <a:latin typeface="MyriadPro-Bold"/>
              </a:rPr>
              <a:t>Inner Wheel er nu beskrevet igennem handlinger.</a:t>
            </a:r>
            <a:endParaRPr lang="da-DK" sz="2800" b="1" noProof="0" dirty="0">
              <a:solidFill>
                <a:srgbClr val="002060"/>
              </a:solidFill>
              <a:latin typeface="MyriadPro-Bold"/>
            </a:endParaRPr>
          </a:p>
        </p:txBody>
      </p:sp>
      <p:sp>
        <p:nvSpPr>
          <p:cNvPr id="10" name="Tekstfelt 9">
            <a:extLst>
              <a:ext uri="{FF2B5EF4-FFF2-40B4-BE49-F238E27FC236}">
                <a16:creationId xmlns:a16="http://schemas.microsoft.com/office/drawing/2014/main" id="{E326DBEF-B55E-2193-8457-46E64D004946}"/>
              </a:ext>
            </a:extLst>
          </p:cNvPr>
          <p:cNvSpPr txBox="1"/>
          <p:nvPr/>
        </p:nvSpPr>
        <p:spPr>
          <a:xfrm>
            <a:off x="675409" y="1893709"/>
            <a:ext cx="828033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800" b="1" i="1" noProof="0" dirty="0">
                <a:solidFill>
                  <a:srgbClr val="1D5DA8"/>
                </a:solidFill>
                <a:latin typeface="MyriadPro-Bold"/>
              </a:rPr>
              <a:t>Ikke gennem formål, ikke gennem vedtægter – men gennem adfærd!</a:t>
            </a:r>
          </a:p>
        </p:txBody>
      </p:sp>
    </p:spTree>
    <p:extLst>
      <p:ext uri="{BB962C8B-B14F-4D97-AF65-F5344CB8AC3E}">
        <p14:creationId xmlns:p14="http://schemas.microsoft.com/office/powerpoint/2010/main" val="26897979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b43b1261-695d-4592-96f4-fd83f97b989c">
      <Terms xmlns="http://schemas.microsoft.com/office/infopath/2007/PartnerControls"/>
    </lcf76f155ced4ddcb4097134ff3c332f>
    <TaxCatchAll xmlns="d9b4b224-3c52-49ad-8f11-3c6dcb33eaa4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FC1DE4D66D5CAF45915B2D2811F20438" ma:contentTypeVersion="19" ma:contentTypeDescription="Opret et nyt dokument." ma:contentTypeScope="" ma:versionID="f235cbe5dc3903ed3852fe2dcf9ea5a1">
  <xsd:schema xmlns:xsd="http://www.w3.org/2001/XMLSchema" xmlns:xs="http://www.w3.org/2001/XMLSchema" xmlns:p="http://schemas.microsoft.com/office/2006/metadata/properties" xmlns:ns2="b43b1261-695d-4592-96f4-fd83f97b989c" xmlns:ns3="d9b4b224-3c52-49ad-8f11-3c6dcb33eaa4" targetNamespace="http://schemas.microsoft.com/office/2006/metadata/properties" ma:root="true" ma:fieldsID="564397c2e7f28ec465dda0845d0cc150" ns2:_="" ns3:_="">
    <xsd:import namespace="b43b1261-695d-4592-96f4-fd83f97b989c"/>
    <xsd:import namespace="d9b4b224-3c52-49ad-8f11-3c6dcb33eaa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bjectDetectorVersion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43b1261-695d-4592-96f4-fd83f97b989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2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Billedmærker" ma:readOnly="false" ma:fieldId="{5cf76f15-5ced-4ddc-b409-7134ff3c332f}" ma:taxonomyMulti="true" ma:sspId="10b51c17-637c-45d7-ad11-bd54cc74b61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5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9b4b224-3c52-49ad-8f11-3c6dcb33eaa4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Delt med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Delt med detaljer" ma:description="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189ab598-c670-47db-8464-80fd87cfe01e}" ma:internalName="TaxCatchAll" ma:showField="CatchAllData" ma:web="d9b4b224-3c52-49ad-8f11-3c6dcb33eaa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dhol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D8E3B43-D5FE-41B9-8C0F-20C483B9C6BD}">
  <ds:schemaRefs>
    <ds:schemaRef ds:uri="http://schemas.microsoft.com/office/2006/metadata/properties"/>
    <ds:schemaRef ds:uri="http://purl.org/dc/elements/1.1/"/>
    <ds:schemaRef ds:uri="d9b4b224-3c52-49ad-8f11-3c6dcb33eaa4"/>
    <ds:schemaRef ds:uri="http://schemas.microsoft.com/office/2006/documentManagement/types"/>
    <ds:schemaRef ds:uri="http://www.w3.org/XML/1998/namespace"/>
    <ds:schemaRef ds:uri="http://schemas.microsoft.com/office/infopath/2007/PartnerControls"/>
    <ds:schemaRef ds:uri="http://schemas.openxmlformats.org/package/2006/metadata/core-properties"/>
    <ds:schemaRef ds:uri="b43b1261-695d-4592-96f4-fd83f97b989c"/>
    <ds:schemaRef ds:uri="http://purl.org/dc/dcmitype/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5B6BD547-7532-4800-92B2-060E1C3DA91D}"/>
</file>

<file path=customXml/itemProps3.xml><?xml version="1.0" encoding="utf-8"?>
<ds:datastoreItem xmlns:ds="http://schemas.openxmlformats.org/officeDocument/2006/customXml" ds:itemID="{93ACEE7F-C502-4592-A0B8-9BDF396F10E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18573</TotalTime>
  <Words>776</Words>
  <Application>Microsoft Office PowerPoint</Application>
  <PresentationFormat>Widescreen</PresentationFormat>
  <Paragraphs>146</Paragraphs>
  <Slides>10</Slides>
  <Notes>10</Notes>
  <HiddenSlides>2</HiddenSlides>
  <MMClips>0</MMClips>
  <ScaleCrop>false</ScaleCrop>
  <HeadingPairs>
    <vt:vector size="6" baseType="variant">
      <vt:variant>
        <vt:lpstr>Benyttede skrifttyper</vt:lpstr>
      </vt:variant>
      <vt:variant>
        <vt:i4>6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10</vt:i4>
      </vt:variant>
    </vt:vector>
  </HeadingPairs>
  <TitlesOfParts>
    <vt:vector size="17" baseType="lpstr">
      <vt:lpstr>Aptos</vt:lpstr>
      <vt:lpstr>Aptos Display</vt:lpstr>
      <vt:lpstr>Arial</vt:lpstr>
      <vt:lpstr>Mukta Mahee ExtraBold</vt:lpstr>
      <vt:lpstr>MyriadPro-Bold</vt:lpstr>
      <vt:lpstr>MyriadPro-Regular</vt:lpstr>
      <vt:lpstr>Office-tema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Grethe Juhl</dc:creator>
  <cp:lastModifiedBy>Majbritt Mortensen</cp:lastModifiedBy>
  <cp:revision>37</cp:revision>
  <cp:lastPrinted>2026-03-13T18:41:27Z</cp:lastPrinted>
  <dcterms:created xsi:type="dcterms:W3CDTF">2025-02-27T17:01:11Z</dcterms:created>
  <dcterms:modified xsi:type="dcterms:W3CDTF">2026-04-05T12:36:48Z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0x010100FC1DE4D66D5CAF45915B2D2811F20438</vt:lpwstr>
  </property>
  <property fmtid="{D5CDD505-2E9C-101B-9397-08002B2CF9AE}" pid="3" name="MediaServiceImageTags">
    <vt:lpwstr/>
  </property>
</Properties>
</file>