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95" r:id="rId5"/>
    <p:sldId id="298" r:id="rId6"/>
    <p:sldId id="297" r:id="rId7"/>
    <p:sldId id="335" r:id="rId8"/>
    <p:sldId id="331" r:id="rId9"/>
    <p:sldId id="330" r:id="rId10"/>
    <p:sldId id="332" r:id="rId11"/>
    <p:sldId id="333" r:id="rId12"/>
    <p:sldId id="336" r:id="rId13"/>
    <p:sldId id="339" r:id="rId14"/>
    <p:sldId id="338" r:id="rId15"/>
    <p:sldId id="340" r:id="rId16"/>
    <p:sldId id="337" r:id="rId17"/>
    <p:sldId id="341" r:id="rId18"/>
    <p:sldId id="342" r:id="rId19"/>
    <p:sldId id="343" r:id="rId20"/>
    <p:sldId id="345" r:id="rId21"/>
    <p:sldId id="344" r:id="rId22"/>
  </p:sldIdLst>
  <p:sldSz cx="12192000" cy="6858000"/>
  <p:notesSz cx="6889750" cy="100218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5DA8"/>
    <a:srgbClr val="346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74802" autoAdjust="0"/>
  </p:normalViewPr>
  <p:slideViewPr>
    <p:cSldViewPr snapToGrid="0">
      <p:cViewPr varScale="1">
        <p:scale>
          <a:sx n="71" d="100"/>
          <a:sy n="71" d="100"/>
        </p:scale>
        <p:origin x="437" y="5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445"/>
    </p:cViewPr>
  </p:sorterViewPr>
  <p:notesViewPr>
    <p:cSldViewPr snapToGrid="0">
      <p:cViewPr varScale="1">
        <p:scale>
          <a:sx n="111" d="100"/>
          <a:sy n="111" d="100"/>
        </p:scale>
        <p:origin x="526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r">
              <a:defRPr sz="1300"/>
            </a:lvl1pPr>
          </a:lstStyle>
          <a:p>
            <a:fld id="{BB86CA54-AC2F-460B-A4CB-F9EA8582931E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2" tIns="48316" rIns="96632" bIns="48316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r">
              <a:defRPr sz="1300"/>
            </a:lvl1pPr>
          </a:lstStyle>
          <a:p>
            <a:fld id="{64123370-C710-44B8-8D24-342DE86F72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22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77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7956-67BB-C63F-903F-A431718BD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A238748-490B-3653-F01A-C60E1B370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3D6993A-CEC7-7459-4EA2-EC5038694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FEC0BD-2576-F3DF-197B-53F6E2F0C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719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0C081-7B22-3C7E-206F-B296E4917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BDF3996-CE2C-B3CE-9121-37B9A7FF8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7EBA430-C7C2-4CB3-D26A-194D30580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E15B61-FC73-CD93-1259-78B6E411F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735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368F-0691-8A8E-A5FE-28D615098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F9FF6CF-3263-21FB-2DD2-27634646E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0392C84-46E9-BF41-7D01-396C59533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C3C6362-4C83-A5FD-943C-6367CDC06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077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F7B8B-01F0-C92C-74D2-7792DAC5F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0A56803-B802-A775-559E-D7F5E66EF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A0CEBFC-F71E-C350-02A8-BDA952165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9F3964-477B-DD61-C41C-1AE0DA893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256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CF9DA-FC59-1D83-C649-C4E5FA947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97DB31B-F6B5-4E92-F263-4BE6600AF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FE98641-01A8-F5D2-AB9C-4683F34D7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2DE3C12-BB8D-CCF9-3357-6F5A64B9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819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9E7A2-F199-3C7D-9666-784DFB58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6C324A3-151A-8C8B-09E8-F6D5310FA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5F298C0-67CA-C775-89F9-490B918B4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A93D52E-933C-CC04-56DC-F1DB9D2CE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2147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BBD0A-3F38-967C-51EB-D675896BC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09BC350-8F12-A398-0709-6455B7087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E0FB42B-CF27-321E-42F6-F011A7CF1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69B2B9-8B5C-B9FC-7A38-DE237AF7D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5148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3A0D7-D07A-0C5A-E2E4-DCD31B5D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47FDB82-F658-AFD4-0588-A33F507EE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E9E94D4-F956-22D4-D759-A35B10A0F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23C08C-60BB-68BE-4C20-7898B21C1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020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389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3AD5-8BB5-B717-15A8-15A0A078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910A96C-2676-D8BF-65D1-42D1F9506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A3EFB31-625C-1302-1226-B346B4D0B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2B086B0-0765-1688-56CB-705E01EB0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561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1ED20-A597-DEF2-E5C5-D97813DE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30964AC-AA11-DA3F-673D-F74AB71E1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DDBEC42-291B-B222-7ED8-33F8396C9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B4E6D6-43D2-879B-A442-FFDF7D45E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278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9A86A-E10E-2DB7-8C55-3835A4B4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3C6EF3A-C3EA-C69F-5E29-CED0527E3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F800DDE-FA19-8D00-A0A7-E8EF32FE1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D5A596C-1DF0-123A-371D-871E7EFF8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618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9F54-C04F-84C6-0B95-96065581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EEE1BD1-53AA-30BF-460C-89667A95C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EB40AA3-9AA6-DF17-B782-700EC9B03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53DF35-1D7D-1079-3CCD-F5CE6192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875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98200-E215-D9A5-07A9-CC30A0F9F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208C996-44D6-8621-BC77-B367FDE9D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3C5193A-FF2A-124B-C337-14A406A5B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177C03-D5BF-0866-735D-7325E9DB4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183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6AB40-E386-16C9-4C7E-A69964B4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9DAAF60-A1A4-2454-0055-AF3C91AD1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DAA377E-6B65-BAD5-71AC-3500EFCAA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C51DD62-6C27-8046-4DFA-6E379618A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78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1C4A-DDA2-D655-AE59-9965DF977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A550C74-A3CC-6018-6E4A-AE43ED803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316F36A-6940-85A7-5735-48662348D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3F8F81D-020A-945B-7D62-4EC2F0B2A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23370-C710-44B8-8D24-342DE86F72FE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0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31770-3A38-5ACE-3A02-02DF89E1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73E6B0-FA36-BA08-CA5F-DC432FE9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5663FB-5D2A-8B18-2ADF-AE0927B8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1E2F27-DF78-0BA5-AF40-59F1C9A3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90F00D-827F-5D64-0527-29B163E8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641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B3C60-721D-CF56-D5AA-B029F694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E0C010E-8870-D443-807A-3EF2642FE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170EC6-D4DA-8688-E976-6F7CAD31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38BDA0-6311-3492-02DC-771876C3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F02F6-FAB8-C9BE-4DB9-F6E5DE90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9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462595-D415-0C93-0C44-5CD3150D3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BED49E-06E6-291F-A0D7-CEC62B97B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3D44A7-B403-AAB8-EB0E-F1FDEDD9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121911-2546-B129-9448-047A7810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FD742-213A-332F-2514-44205DBB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5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6039E-8DA7-FE89-9F62-094FF10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E8A061-9EBB-0582-8AFA-CE9F9D21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DCD97F-19C3-F0B8-72FE-4092D096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C875D7-AB85-BACB-E4F0-A4C65031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EEF41F-C634-E82F-BBFA-70631206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09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40C90-3BC6-D979-CB45-0BFAD248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145026-0B44-3F6C-673A-279518CF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279959-280D-7232-E24D-34821667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2B1D8D-8B59-7046-90E7-1CB83750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4C977D-7EBE-C752-7138-B83AAEB1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57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C4361-E25F-10FE-8A13-AC047963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268136-08D2-C0A5-86B9-B3A1E213D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489F2FD-8BFA-C69E-A969-DF7974773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D8DEA2-1A2B-754F-8DBC-AF792239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97102B-A072-8989-40CE-2C518E79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6B153D6-5C7E-877F-0EB3-54BC4A5E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79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66EC1-E2CF-5FB1-22B0-68FC9BEC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E1E6AE-6183-3BA6-AA24-6AD67859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D753E4-10C7-6AC9-80B9-C2DA2ED6F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E4140C-FA31-7618-F811-929B3D093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3BD2413-84FD-0420-A8C3-00AAB2F90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A2255F3-1048-8874-7358-45FAF018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3587584-957E-66BE-8413-AC5B70DA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A46F9B-3E80-00CA-92D9-C586149A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5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7480C-D383-EB05-0FC9-1B0A7077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949B77-7FA1-C415-8C73-7BA92085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119C0D-3AE9-13D0-676B-0853EBD8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F647F8-9945-607C-9A55-4C6F68C2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34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017E0E4-91CE-003A-EDC1-CC8181C4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B92071A-BDF1-2627-5900-3E07BA6E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F53D34-B8EC-B64A-B7A2-793E4269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64CE-20BB-D535-28D4-A6386D43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69C618-64F6-03B2-B5C5-9944660E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E4443-77AA-AF5E-87EF-C20CB2D45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BA9E9E-D208-5086-7B5A-C8CF5906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2F077F-62F7-7912-1ECA-75366F56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BB40F9-976F-E73F-D992-2ADE3A0D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44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18953-F5FF-E758-F170-5A500551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D763E61-C460-4CB9-35EC-137B292C4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F9E843-B812-4EFD-FAA2-2A82B8C5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CC08CF-C165-E917-8816-64B888E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AD86BB-7202-8F3A-4BE4-BEB7EC5D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31E9860-5B0F-0906-E118-145FC21F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031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E1EBF80-0D83-015D-FB28-B244095B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B219CE-8E2E-9886-B79A-94CDECEC4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BD060-40D6-B6FA-D7A1-5921607A2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CB59E-C69B-440C-A7EB-B3E71876ACD6}" type="datetimeFigureOut">
              <a:rPr lang="da-DK" smtClean="0"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354E4D-5F8E-B4D7-695E-E72F3CBDA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01B304-1574-E755-7E49-458C45BD6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40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8B4D-CC9C-9F4D-60FA-1AE492C9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886B8A2-EA8D-DAA4-E417-E7382D33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4802"/>
            <a:ext cx="12258501" cy="128546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D9C406E-96F3-9797-971A-B3593626E5AB}"/>
              </a:ext>
            </a:extLst>
          </p:cNvPr>
          <p:cNvSpPr txBox="1"/>
          <p:nvPr/>
        </p:nvSpPr>
        <p:spPr>
          <a:xfrm>
            <a:off x="9593539" y="6120794"/>
            <a:ext cx="24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D5DA8"/>
                </a:solidFill>
                <a:latin typeface="MyriadPro-Regular"/>
              </a:rPr>
              <a:t>Inner Wheel Danmark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B81695B-744F-25E7-F641-B833CF12A32A}"/>
              </a:ext>
            </a:extLst>
          </p:cNvPr>
          <p:cNvSpPr txBox="1"/>
          <p:nvPr/>
        </p:nvSpPr>
        <p:spPr>
          <a:xfrm>
            <a:off x="266417" y="142316"/>
            <a:ext cx="1153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da-DK" sz="5400" b="1" baseline="30000" dirty="0">
                <a:solidFill>
                  <a:schemeClr val="accent1">
                    <a:lumMod val="75000"/>
                  </a:schemeClr>
                </a:solidFill>
                <a:latin typeface="MyriadPro-Bold"/>
                <a:cs typeface="Mukta Mahee ExtraBold" panose="020B0000000000000000" pitchFamily="34" charset="0"/>
              </a:rPr>
              <a:t>International Inner Wheel</a:t>
            </a:r>
            <a:endParaRPr lang="da-DK" sz="5400" b="1" dirty="0">
              <a:solidFill>
                <a:schemeClr val="accent1">
                  <a:lumMod val="75000"/>
                </a:schemeClr>
              </a:solidFill>
              <a:latin typeface="MyriadPro-Bold"/>
              <a:cs typeface="Mukta Mahee ExtraBold" panose="020B0000000000000000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D7F9533-8AB6-DD14-91D2-777C220AE365}"/>
              </a:ext>
            </a:extLst>
          </p:cNvPr>
          <p:cNvSpPr txBox="1"/>
          <p:nvPr/>
        </p:nvSpPr>
        <p:spPr>
          <a:xfrm>
            <a:off x="6642678" y="231029"/>
            <a:ext cx="518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I mere end 100 lande</a:t>
            </a:r>
          </a:p>
          <a:p>
            <a:pPr algn="ctr"/>
            <a:r>
              <a:rPr lang="da-DK" sz="1400" b="1" dirty="0"/>
              <a:t>Ca. 4.000 klubber med ca. 120.000 medlemmer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30F6638-561F-F851-0ECA-2EF326E2E812}"/>
              </a:ext>
            </a:extLst>
          </p:cNvPr>
          <p:cNvSpPr/>
          <p:nvPr/>
        </p:nvSpPr>
        <p:spPr>
          <a:xfrm>
            <a:off x="2293385" y="1125674"/>
            <a:ext cx="3802615" cy="428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B62380C-6D4A-82F3-7E76-E01614C8C569}"/>
              </a:ext>
            </a:extLst>
          </p:cNvPr>
          <p:cNvSpPr txBox="1"/>
          <p:nvPr/>
        </p:nvSpPr>
        <p:spPr>
          <a:xfrm>
            <a:off x="2529884" y="1167197"/>
            <a:ext cx="31026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Commitee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75D13F3-B821-65AA-F399-D35AAF4B52F9}"/>
              </a:ext>
            </a:extLst>
          </p:cNvPr>
          <p:cNvSpPr/>
          <p:nvPr/>
        </p:nvSpPr>
        <p:spPr>
          <a:xfrm>
            <a:off x="2307674" y="1678468"/>
            <a:ext cx="3802614" cy="454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8381A268-7E74-F2A3-6088-5FBB4232FEFF}"/>
              </a:ext>
            </a:extLst>
          </p:cNvPr>
          <p:cNvSpPr/>
          <p:nvPr/>
        </p:nvSpPr>
        <p:spPr>
          <a:xfrm>
            <a:off x="2247906" y="2308454"/>
            <a:ext cx="3905249" cy="438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A4D4DD9E-EEB9-FBD3-EFD1-6E85025ECFFC}"/>
              </a:ext>
            </a:extLst>
          </p:cNvPr>
          <p:cNvSpPr/>
          <p:nvPr/>
        </p:nvSpPr>
        <p:spPr>
          <a:xfrm>
            <a:off x="2298034" y="2984013"/>
            <a:ext cx="3816904" cy="424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D7E2E68-5773-C3B7-B897-AC9CBF7DEEE2}"/>
              </a:ext>
            </a:extLst>
          </p:cNvPr>
          <p:cNvSpPr/>
          <p:nvPr/>
        </p:nvSpPr>
        <p:spPr>
          <a:xfrm>
            <a:off x="2308815" y="3610320"/>
            <a:ext cx="3816902" cy="457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888A55F3-155C-F7CA-4F9A-B7E341FFD2D6}"/>
              </a:ext>
            </a:extLst>
          </p:cNvPr>
          <p:cNvSpPr txBox="1"/>
          <p:nvPr/>
        </p:nvSpPr>
        <p:spPr>
          <a:xfrm>
            <a:off x="2460609" y="3624767"/>
            <a:ext cx="33017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Distriktsbestyrelser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13B54706-2985-C532-82A9-B10BD54ED219}"/>
              </a:ext>
            </a:extLst>
          </p:cNvPr>
          <p:cNvSpPr txBox="1"/>
          <p:nvPr/>
        </p:nvSpPr>
        <p:spPr>
          <a:xfrm>
            <a:off x="2430358" y="1752666"/>
            <a:ext cx="33017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A1D560BE-85DC-359D-C2CC-4FD19CABDAAF}"/>
              </a:ext>
            </a:extLst>
          </p:cNvPr>
          <p:cNvSpPr txBox="1"/>
          <p:nvPr/>
        </p:nvSpPr>
        <p:spPr>
          <a:xfrm>
            <a:off x="2516836" y="3019545"/>
            <a:ext cx="33017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Distriktskommiteer</a:t>
            </a:r>
            <a:endParaRPr lang="da-DK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980B52A7-4035-2678-7BDD-BF0AC9E52FEB}"/>
              </a:ext>
            </a:extLst>
          </p:cNvPr>
          <p:cNvSpPr txBox="1"/>
          <p:nvPr/>
        </p:nvSpPr>
        <p:spPr>
          <a:xfrm>
            <a:off x="2393217" y="2356738"/>
            <a:ext cx="36395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Dansk nationalbestyrelse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7E77BE3A-C8FF-C280-589D-3C10EAEC4DA3}"/>
              </a:ext>
            </a:extLst>
          </p:cNvPr>
          <p:cNvSpPr txBox="1"/>
          <p:nvPr/>
        </p:nvSpPr>
        <p:spPr>
          <a:xfrm>
            <a:off x="6661503" y="1115124"/>
            <a:ext cx="504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Verdenspræsident, pastpræsident, vicepræsident, kasserer og lovrådgiver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0C2A05E5-C8D4-0C5C-5E88-02294AF76F87}"/>
              </a:ext>
            </a:extLst>
          </p:cNvPr>
          <p:cNvSpPr txBox="1"/>
          <p:nvPr/>
        </p:nvSpPr>
        <p:spPr>
          <a:xfrm>
            <a:off x="6734496" y="1648741"/>
            <a:ext cx="501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</a:t>
            </a:r>
            <a:r>
              <a:rPr lang="en-US" sz="12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Commitee</a:t>
            </a:r>
            <a:r>
              <a:rPr lang="en-US" sz="12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16 board directors (valgte medlemmer fra forskellige lande)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12D08790-43E5-A1D4-46F5-545C0041989C}"/>
              </a:ext>
            </a:extLst>
          </p:cNvPr>
          <p:cNvSpPr txBox="1"/>
          <p:nvPr/>
        </p:nvSpPr>
        <p:spPr>
          <a:xfrm>
            <a:off x="6661503" y="2228600"/>
            <a:ext cx="53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Består af nationalpræsident, pastnationalpræsident eller vicenational-præsident, nationalsekretær, nationalkasserer, nationalredaktør og distriktspræsidenter fra hvert distrikt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862ED1CC-8ACC-8B76-7DC9-C92F188D0309}"/>
              </a:ext>
            </a:extLst>
          </p:cNvPr>
          <p:cNvSpPr txBox="1"/>
          <p:nvPr/>
        </p:nvSpPr>
        <p:spPr>
          <a:xfrm>
            <a:off x="6661503" y="3690837"/>
            <a:ext cx="527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Består af distriktspræsident, pastdistriktspræsident eller Vicedistrikts-præsident, distriktssekretær, distriktskasserer, DISO, distriktsredaktør</a:t>
            </a:r>
          </a:p>
        </p:txBody>
      </p: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30FCDF16-1593-A1CD-6895-01DCD23DB817}"/>
              </a:ext>
            </a:extLst>
          </p:cNvPr>
          <p:cNvCxnSpPr>
            <a:cxnSpLocks/>
          </p:cNvCxnSpPr>
          <p:nvPr/>
        </p:nvCxnSpPr>
        <p:spPr>
          <a:xfrm>
            <a:off x="2336850" y="4280014"/>
            <a:ext cx="3695886" cy="151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felt 65">
            <a:extLst>
              <a:ext uri="{FF2B5EF4-FFF2-40B4-BE49-F238E27FC236}">
                <a16:creationId xmlns:a16="http://schemas.microsoft.com/office/drawing/2014/main" id="{02F9C700-0E69-FD72-5067-FB3FD583ACDE}"/>
              </a:ext>
            </a:extLst>
          </p:cNvPr>
          <p:cNvSpPr txBox="1"/>
          <p:nvPr/>
        </p:nvSpPr>
        <p:spPr>
          <a:xfrm>
            <a:off x="1692301" y="4491529"/>
            <a:ext cx="111120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 44</a:t>
            </a: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D361B57E-42CB-333B-5534-C1DD91DB8420}"/>
              </a:ext>
            </a:extLst>
          </p:cNvPr>
          <p:cNvSpPr txBox="1"/>
          <p:nvPr/>
        </p:nvSpPr>
        <p:spPr>
          <a:xfrm>
            <a:off x="1681804" y="4829804"/>
            <a:ext cx="111120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klubber</a:t>
            </a: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9C375F2B-823F-BB18-C219-10F3A7FDBD66}"/>
              </a:ext>
            </a:extLst>
          </p:cNvPr>
          <p:cNvSpPr txBox="1"/>
          <p:nvPr/>
        </p:nvSpPr>
        <p:spPr>
          <a:xfrm>
            <a:off x="4103000" y="4824018"/>
            <a:ext cx="1111209" cy="27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klubber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B873AD84-9613-6F78-8CAA-34E9AAD614FE}"/>
              </a:ext>
            </a:extLst>
          </p:cNvPr>
          <p:cNvSpPr txBox="1"/>
          <p:nvPr/>
        </p:nvSpPr>
        <p:spPr>
          <a:xfrm>
            <a:off x="5389173" y="4834731"/>
            <a:ext cx="108824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klubber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0072A409-261E-522E-B3C9-00536BB71A89}"/>
              </a:ext>
            </a:extLst>
          </p:cNvPr>
          <p:cNvSpPr txBox="1"/>
          <p:nvPr/>
        </p:nvSpPr>
        <p:spPr>
          <a:xfrm>
            <a:off x="2894718" y="4839340"/>
            <a:ext cx="108824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klubber</a:t>
            </a: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8D31B08D-453C-6C8F-8254-60B66D794461}"/>
              </a:ext>
            </a:extLst>
          </p:cNvPr>
          <p:cNvSpPr txBox="1"/>
          <p:nvPr/>
        </p:nvSpPr>
        <p:spPr>
          <a:xfrm>
            <a:off x="4111483" y="4483285"/>
            <a:ext cx="111120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 46</a:t>
            </a: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CCD956D6-A357-4F7D-8C5B-C32CB50C2FBF}"/>
              </a:ext>
            </a:extLst>
          </p:cNvPr>
          <p:cNvSpPr txBox="1"/>
          <p:nvPr/>
        </p:nvSpPr>
        <p:spPr>
          <a:xfrm>
            <a:off x="5400158" y="4496456"/>
            <a:ext cx="111120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 48</a:t>
            </a: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E7845AB2-9C97-3636-B723-A3D9DFFBCEF2}"/>
              </a:ext>
            </a:extLst>
          </p:cNvPr>
          <p:cNvSpPr txBox="1"/>
          <p:nvPr/>
        </p:nvSpPr>
        <p:spPr>
          <a:xfrm>
            <a:off x="2865142" y="4486517"/>
            <a:ext cx="111120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 45</a:t>
            </a:r>
          </a:p>
        </p:txBody>
      </p:sp>
      <p:cxnSp>
        <p:nvCxnSpPr>
          <p:cNvPr id="89" name="Lige forbindelse 88">
            <a:extLst>
              <a:ext uri="{FF2B5EF4-FFF2-40B4-BE49-F238E27FC236}">
                <a16:creationId xmlns:a16="http://schemas.microsoft.com/office/drawing/2014/main" id="{4D412F6D-78E4-EC23-43E0-2BD11810E83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194693" y="1554077"/>
            <a:ext cx="0" cy="16117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ge forbindelse 110">
            <a:extLst>
              <a:ext uri="{FF2B5EF4-FFF2-40B4-BE49-F238E27FC236}">
                <a16:creationId xmlns:a16="http://schemas.microsoft.com/office/drawing/2014/main" id="{3BD9D50A-6D4C-8E29-4B6B-73E7EC3B5295}"/>
              </a:ext>
            </a:extLst>
          </p:cNvPr>
          <p:cNvCxnSpPr>
            <a:cxnSpLocks/>
          </p:cNvCxnSpPr>
          <p:nvPr/>
        </p:nvCxnSpPr>
        <p:spPr>
          <a:xfrm>
            <a:off x="4194693" y="2774188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ge forbindelse 111">
            <a:extLst>
              <a:ext uri="{FF2B5EF4-FFF2-40B4-BE49-F238E27FC236}">
                <a16:creationId xmlns:a16="http://schemas.microsoft.com/office/drawing/2014/main" id="{46B104CC-9F78-2B63-98EC-3407BA461B46}"/>
              </a:ext>
            </a:extLst>
          </p:cNvPr>
          <p:cNvCxnSpPr>
            <a:cxnSpLocks/>
          </p:cNvCxnSpPr>
          <p:nvPr/>
        </p:nvCxnSpPr>
        <p:spPr>
          <a:xfrm>
            <a:off x="4198128" y="3388877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ge forbindelse 112">
            <a:extLst>
              <a:ext uri="{FF2B5EF4-FFF2-40B4-BE49-F238E27FC236}">
                <a16:creationId xmlns:a16="http://schemas.microsoft.com/office/drawing/2014/main" id="{42869F94-D9A3-95BD-8158-2FB68EE9873B}"/>
              </a:ext>
            </a:extLst>
          </p:cNvPr>
          <p:cNvCxnSpPr>
            <a:cxnSpLocks/>
          </p:cNvCxnSpPr>
          <p:nvPr/>
        </p:nvCxnSpPr>
        <p:spPr>
          <a:xfrm>
            <a:off x="4194693" y="2118383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ge forbindelse 113">
            <a:extLst>
              <a:ext uri="{FF2B5EF4-FFF2-40B4-BE49-F238E27FC236}">
                <a16:creationId xmlns:a16="http://schemas.microsoft.com/office/drawing/2014/main" id="{36654953-301A-71A5-34BF-87FED3B13B38}"/>
              </a:ext>
            </a:extLst>
          </p:cNvPr>
          <p:cNvCxnSpPr>
            <a:cxnSpLocks/>
          </p:cNvCxnSpPr>
          <p:nvPr/>
        </p:nvCxnSpPr>
        <p:spPr>
          <a:xfrm>
            <a:off x="4163059" y="4106647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ge forbindelse 114">
            <a:extLst>
              <a:ext uri="{FF2B5EF4-FFF2-40B4-BE49-F238E27FC236}">
                <a16:creationId xmlns:a16="http://schemas.microsoft.com/office/drawing/2014/main" id="{9CE8F9B4-530F-3CD8-8A75-C0F089AE1AFE}"/>
              </a:ext>
            </a:extLst>
          </p:cNvPr>
          <p:cNvCxnSpPr>
            <a:cxnSpLocks/>
          </p:cNvCxnSpPr>
          <p:nvPr/>
        </p:nvCxnSpPr>
        <p:spPr>
          <a:xfrm>
            <a:off x="6032736" y="4309466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ge forbindelse 115">
            <a:extLst>
              <a:ext uri="{FF2B5EF4-FFF2-40B4-BE49-F238E27FC236}">
                <a16:creationId xmlns:a16="http://schemas.microsoft.com/office/drawing/2014/main" id="{5B4F0D32-AF8A-2D68-AB77-F6CFBAA94E20}"/>
              </a:ext>
            </a:extLst>
          </p:cNvPr>
          <p:cNvCxnSpPr>
            <a:cxnSpLocks/>
          </p:cNvCxnSpPr>
          <p:nvPr/>
        </p:nvCxnSpPr>
        <p:spPr>
          <a:xfrm>
            <a:off x="2330132" y="4273851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ge forbindelse 116">
            <a:extLst>
              <a:ext uri="{FF2B5EF4-FFF2-40B4-BE49-F238E27FC236}">
                <a16:creationId xmlns:a16="http://schemas.microsoft.com/office/drawing/2014/main" id="{EC8964AD-4FFB-6A87-FD20-B626B3489BCE}"/>
              </a:ext>
            </a:extLst>
          </p:cNvPr>
          <p:cNvCxnSpPr>
            <a:cxnSpLocks/>
          </p:cNvCxnSpPr>
          <p:nvPr/>
        </p:nvCxnSpPr>
        <p:spPr>
          <a:xfrm>
            <a:off x="3409290" y="4273850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ge forbindelse 117">
            <a:extLst>
              <a:ext uri="{FF2B5EF4-FFF2-40B4-BE49-F238E27FC236}">
                <a16:creationId xmlns:a16="http://schemas.microsoft.com/office/drawing/2014/main" id="{B6E0DD70-A752-C7C0-D191-6DDF03A6E171}"/>
              </a:ext>
            </a:extLst>
          </p:cNvPr>
          <p:cNvCxnSpPr>
            <a:cxnSpLocks/>
          </p:cNvCxnSpPr>
          <p:nvPr/>
        </p:nvCxnSpPr>
        <p:spPr>
          <a:xfrm>
            <a:off x="4676302" y="4273849"/>
            <a:ext cx="0" cy="20281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kstfelt 118">
            <a:extLst>
              <a:ext uri="{FF2B5EF4-FFF2-40B4-BE49-F238E27FC236}">
                <a16:creationId xmlns:a16="http://schemas.microsoft.com/office/drawing/2014/main" id="{9E605CEC-D7BC-BD9C-157F-9C24004FC0FC}"/>
              </a:ext>
            </a:extLst>
          </p:cNvPr>
          <p:cNvSpPr txBox="1"/>
          <p:nvPr/>
        </p:nvSpPr>
        <p:spPr>
          <a:xfrm>
            <a:off x="6688833" y="2984013"/>
            <a:ext cx="520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Består af distriktsbestyrelsen og 2 delegerede fra hver klub</a:t>
            </a:r>
          </a:p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for klub med over 50 medl.)</a:t>
            </a:r>
          </a:p>
        </p:txBody>
      </p:sp>
      <p:sp>
        <p:nvSpPr>
          <p:cNvPr id="120" name="Tekstfelt 119">
            <a:extLst>
              <a:ext uri="{FF2B5EF4-FFF2-40B4-BE49-F238E27FC236}">
                <a16:creationId xmlns:a16="http://schemas.microsoft.com/office/drawing/2014/main" id="{4A67B0AC-3778-28EA-6028-74AB7F0E71D4}"/>
              </a:ext>
            </a:extLst>
          </p:cNvPr>
          <p:cNvSpPr txBox="1"/>
          <p:nvPr/>
        </p:nvSpPr>
        <p:spPr>
          <a:xfrm>
            <a:off x="406368" y="1657782"/>
            <a:ext cx="157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Ledes af</a:t>
            </a:r>
          </a:p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Verdenspræsidenten</a:t>
            </a:r>
          </a:p>
        </p:txBody>
      </p:sp>
      <p:sp>
        <p:nvSpPr>
          <p:cNvPr id="121" name="Tekstfelt 120">
            <a:extLst>
              <a:ext uri="{FF2B5EF4-FFF2-40B4-BE49-F238E27FC236}">
                <a16:creationId xmlns:a16="http://schemas.microsoft.com/office/drawing/2014/main" id="{6F1D546E-8D94-A04B-4DA7-EA8A4392117D}"/>
              </a:ext>
            </a:extLst>
          </p:cNvPr>
          <p:cNvSpPr txBox="1"/>
          <p:nvPr/>
        </p:nvSpPr>
        <p:spPr>
          <a:xfrm>
            <a:off x="406368" y="2356738"/>
            <a:ext cx="15891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Ledes af</a:t>
            </a:r>
          </a:p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Nationalpræsidenten</a:t>
            </a:r>
          </a:p>
        </p:txBody>
      </p:sp>
      <p:sp>
        <p:nvSpPr>
          <p:cNvPr id="122" name="Tekstfelt 121">
            <a:extLst>
              <a:ext uri="{FF2B5EF4-FFF2-40B4-BE49-F238E27FC236}">
                <a16:creationId xmlns:a16="http://schemas.microsoft.com/office/drawing/2014/main" id="{7E608C19-D9CB-0D77-4F8F-F71BC6F39201}"/>
              </a:ext>
            </a:extLst>
          </p:cNvPr>
          <p:cNvSpPr txBox="1"/>
          <p:nvPr/>
        </p:nvSpPr>
        <p:spPr>
          <a:xfrm>
            <a:off x="381225" y="2990794"/>
            <a:ext cx="158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Ledes af</a:t>
            </a:r>
          </a:p>
          <a:p>
            <a:r>
              <a:rPr lang="da-D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Distriktspræsidenten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39773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A59B-2943-A15E-D5BF-19DED3DEE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04B8871-40F9-8E60-FD3D-3A98936DD118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Vores fælles ansvar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DF32B6-107E-E42B-BD9F-33878ED03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C4B3A0F-4B28-5CAF-99BB-73A8D7CB45D8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CBEC8F0-8ACE-C065-12CE-A75C14D36A0B}"/>
              </a:ext>
            </a:extLst>
          </p:cNvPr>
          <p:cNvSpPr txBox="1"/>
          <p:nvPr/>
        </p:nvSpPr>
        <p:spPr>
          <a:xfrm>
            <a:off x="1279674" y="2263711"/>
            <a:ext cx="96494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Beslutninger og opfølgning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Sikre kontinuitet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Udvikle klub og distrikt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Leve værdierne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7E100-575B-6864-D5E9-D01E5C58F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42026CB6-EFF2-C27F-3DB1-2FD14A68C2F1}"/>
              </a:ext>
            </a:extLst>
          </p:cNvPr>
          <p:cNvSpPr txBox="1"/>
          <p:nvPr/>
        </p:nvSpPr>
        <p:spPr>
          <a:xfrm>
            <a:off x="1696578" y="436451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Klubniveau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86BFCB1-1F50-4923-5EE6-8C7B903FC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47874A4-0E85-134E-62C5-7FD48F87D25B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936290E-84CC-9221-5EBC-D2D088546F27}"/>
              </a:ext>
            </a:extLst>
          </p:cNvPr>
          <p:cNvSpPr txBox="1"/>
          <p:nvPr/>
        </p:nvSpPr>
        <p:spPr>
          <a:xfrm>
            <a:off x="1696578" y="1683192"/>
            <a:ext cx="91720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Program og aktiviteter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Økonomi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Medlemmer, nye medlemmer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Fællesskab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C19AB-ADA8-90BB-3FA7-D801A95C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245D133-D04F-002B-A3CC-B92ADC6C49FB}"/>
              </a:ext>
            </a:extLst>
          </p:cNvPr>
          <p:cNvSpPr txBox="1"/>
          <p:nvPr/>
        </p:nvSpPr>
        <p:spPr>
          <a:xfrm>
            <a:off x="1696578" y="436451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Distriktsniveau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5EF85CD-6301-58ED-23A7-3FB0924C1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A9247DC-2B8E-9CAA-C26B-A28CFDBF769A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472CA4B-B1F9-9345-2233-ECBE6E08876C}"/>
              </a:ext>
            </a:extLst>
          </p:cNvPr>
          <p:cNvSpPr txBox="1"/>
          <p:nvPr/>
        </p:nvSpPr>
        <p:spPr>
          <a:xfrm>
            <a:off x="1696577" y="1643896"/>
            <a:ext cx="91720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Samarbejde</a:t>
            </a:r>
            <a:r>
              <a:rPr lang="da-DK" sz="2200" dirty="0">
                <a:latin typeface="Aptos (Tekst)"/>
              </a:rPr>
              <a:t> </a:t>
            </a:r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mellem klubber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Erfaringsudveksling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Overblik og retning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9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C7666-04F0-226E-6E0D-5B51F8858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51FDD5F-B1AB-3280-94A3-F4A5A7B0BD70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Min rolle som præsident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3C662B3-9E66-A47D-76C1-25D57CE0E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3225A9B-91E1-FA09-67FB-3F44FDB7EC30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75C60E3-9B6E-F56B-D2A2-CC85A5EF60C4}"/>
              </a:ext>
            </a:extLst>
          </p:cNvPr>
          <p:cNvSpPr txBox="1"/>
          <p:nvPr/>
        </p:nvSpPr>
        <p:spPr>
          <a:xfrm>
            <a:off x="1696578" y="1392735"/>
            <a:ext cx="91720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Ledende og samlende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Sætte retning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Skabe samarbejde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Repræsentere distriktet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2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89388-C712-48C4-2F3B-8B7C4BC2C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FF7326E-1535-BD79-3E9C-7206B3E4DFE0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Klubbesøg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2451A8B-E033-0FEB-1264-D49FE463F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0C97A93-E5F9-33EF-2CF0-9658F644BB20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AB15295-895B-4085-71CE-C8F5860DF8DB}"/>
              </a:ext>
            </a:extLst>
          </p:cNvPr>
          <p:cNvSpPr txBox="1"/>
          <p:nvPr/>
        </p:nvSpPr>
        <p:spPr>
          <a:xfrm>
            <a:off x="1696578" y="1392735"/>
            <a:ext cx="91720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Møde medlemmerne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Opleve forskelligheder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Skabe relationer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0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F2E84-04E3-3BC5-D294-DB81B927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E43905B-B25B-9EA2-2A62-29F68CF8A36F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Forventningsafstemning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633144F-5849-7EDA-99AD-6A8325AF9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D56B244-4C0E-D322-E68D-A09568E8D5FA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68DD28-E823-2ACA-4A35-812CBEF6FD33}"/>
              </a:ext>
            </a:extLst>
          </p:cNvPr>
          <p:cNvSpPr txBox="1"/>
          <p:nvPr/>
        </p:nvSpPr>
        <p:spPr>
          <a:xfrm>
            <a:off x="1696578" y="1392735"/>
            <a:ext cx="91720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Hvad ønsker klubben?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Hvad kan jeg bidrage med?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Hvordan skaber vi værdi sammen?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66AB9-B866-4F34-6D4D-4DC8DDDA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26B5834-1B83-2366-E297-BEDC38133563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Ansvarsområder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5EF54AF-2568-F45A-9FF1-DCB1FCF87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B70C940-8ED4-1C0E-8730-293387B637BE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11FBD64-0636-05EB-3B02-4C4E5F5C9EF6}"/>
              </a:ext>
            </a:extLst>
          </p:cNvPr>
          <p:cNvSpPr txBox="1"/>
          <p:nvPr/>
        </p:nvSpPr>
        <p:spPr>
          <a:xfrm>
            <a:off x="1696578" y="1392735"/>
            <a:ext cx="91720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Program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Økonomi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Nye medlemmer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Donationer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1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416F-F02B-A9D9-EE73-6BB84386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869FD97-37DB-C6FE-6776-77C91AFFA066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el black"/>
              </a:rPr>
              <a:t>En del af noget større</a:t>
            </a:r>
            <a:endParaRPr lang="da-DK" sz="4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7F924D6-4189-5C42-1BF9-7B1D63E94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35BA837-50BF-3857-5D55-E8DAD109619F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D47EBB3-463E-E875-493E-2426EEBBE995}"/>
              </a:ext>
            </a:extLst>
          </p:cNvPr>
          <p:cNvSpPr txBox="1"/>
          <p:nvPr/>
        </p:nvSpPr>
        <p:spPr>
          <a:xfrm>
            <a:off x="1696578" y="1208323"/>
            <a:ext cx="91720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Inner Wheel som netværk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Fællesskab på tværs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Inspiration og udvikling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0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B6C88-EFAA-703F-3C7D-06FCDCA6A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DE496FD-1AC7-9504-DAA5-D45A465B9B00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el black"/>
              </a:rPr>
              <a:t>Vi lykkes sammen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03D0E62-1B45-6B8D-5AD2-F246B903E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6EBEC7C-AE09-1F46-9772-340F22625F9E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7199197-8682-F55C-E429-DB73B7DD5B7D}"/>
              </a:ext>
            </a:extLst>
          </p:cNvPr>
          <p:cNvSpPr txBox="1"/>
          <p:nvPr/>
        </p:nvSpPr>
        <p:spPr>
          <a:xfrm>
            <a:off x="1696578" y="1392735"/>
            <a:ext cx="91720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Samarbejde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Engagement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Fælles ansvar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Tak for jeres indsats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48EAD-BF1B-69A8-8796-21A7DC1C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3213DA0-50AF-92FF-AB1A-731CC626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38" y="0"/>
            <a:ext cx="5566862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0C1A36E-D245-2A98-DF19-B916C12A15C9}"/>
              </a:ext>
            </a:extLst>
          </p:cNvPr>
          <p:cNvSpPr txBox="1"/>
          <p:nvPr/>
        </p:nvSpPr>
        <p:spPr>
          <a:xfrm>
            <a:off x="271781" y="122660"/>
            <a:ext cx="624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da-DK" sz="5400" b="1" baseline="30000" dirty="0">
                <a:solidFill>
                  <a:schemeClr val="accent1">
                    <a:lumMod val="75000"/>
                  </a:schemeClr>
                </a:solidFill>
                <a:latin typeface="MyriadPro-Bold"/>
                <a:cs typeface="Mukta Mahee ExtraBold" panose="020B0000000000000000" pitchFamily="34" charset="0"/>
              </a:rPr>
              <a:t>DK - nationalbestyrelse</a:t>
            </a:r>
            <a:endParaRPr lang="da-DK" sz="5400" b="1" dirty="0">
              <a:solidFill>
                <a:schemeClr val="accent1">
                  <a:lumMod val="75000"/>
                </a:schemeClr>
              </a:solidFill>
              <a:latin typeface="MyriadPro-Bold"/>
              <a:cs typeface="Mukta Mahee ExtraBold" panose="020B0000000000000000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F0FA1492-51A4-4628-4BA9-F4529CE9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 bwMode="auto">
          <a:xfrm>
            <a:off x="458361" y="952652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6717094-0F61-71EB-9808-702F0BC9252C}"/>
              </a:ext>
            </a:extLst>
          </p:cNvPr>
          <p:cNvSpPr txBox="1"/>
          <p:nvPr/>
        </p:nvSpPr>
        <p:spPr>
          <a:xfrm>
            <a:off x="386807" y="2366930"/>
            <a:ext cx="159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Nationalpræsident</a:t>
            </a:r>
          </a:p>
          <a:p>
            <a:r>
              <a:rPr lang="da-DK" sz="1200" dirty="0"/>
              <a:t>Judy Rieneck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1D6A77B-984C-3DE2-9BA4-6DFE8CB84C75}"/>
              </a:ext>
            </a:extLst>
          </p:cNvPr>
          <p:cNvSpPr txBox="1"/>
          <p:nvPr/>
        </p:nvSpPr>
        <p:spPr>
          <a:xfrm>
            <a:off x="2408884" y="2368454"/>
            <a:ext cx="170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Pastnationalpræsident</a:t>
            </a:r>
          </a:p>
          <a:p>
            <a:r>
              <a:rPr lang="da-DK" sz="1200" dirty="0"/>
              <a:t>Birgitte Bach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89818F1-8B70-66AC-FB0C-289F93795315}"/>
              </a:ext>
            </a:extLst>
          </p:cNvPr>
          <p:cNvSpPr txBox="1"/>
          <p:nvPr/>
        </p:nvSpPr>
        <p:spPr>
          <a:xfrm>
            <a:off x="356519" y="6252564"/>
            <a:ext cx="144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Distriktspræsident</a:t>
            </a:r>
          </a:p>
          <a:p>
            <a:r>
              <a:rPr lang="da-DK" sz="1200" dirty="0"/>
              <a:t>Karen Petersen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35EFC80-E124-33B4-7E86-06E331A85B2B}"/>
              </a:ext>
            </a:extLst>
          </p:cNvPr>
          <p:cNvSpPr txBox="1"/>
          <p:nvPr/>
        </p:nvSpPr>
        <p:spPr>
          <a:xfrm>
            <a:off x="2319776" y="6288279"/>
            <a:ext cx="14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Distriktspræsident</a:t>
            </a:r>
          </a:p>
          <a:p>
            <a:r>
              <a:rPr lang="da-DK" sz="1200" dirty="0"/>
              <a:t>Elin S Hug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6806200-3822-071D-7B81-231D27456C9F}"/>
              </a:ext>
            </a:extLst>
          </p:cNvPr>
          <p:cNvSpPr txBox="1"/>
          <p:nvPr/>
        </p:nvSpPr>
        <p:spPr>
          <a:xfrm>
            <a:off x="4520943" y="6287992"/>
            <a:ext cx="191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Distriktspræsident</a:t>
            </a:r>
          </a:p>
          <a:p>
            <a:r>
              <a:rPr lang="da-DK" sz="1200" dirty="0"/>
              <a:t>Carine V. C. Christensen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EC1CDFE-A104-55DA-72D5-607BCB31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b="4912"/>
          <a:stretch/>
        </p:blipFill>
        <p:spPr bwMode="auto">
          <a:xfrm>
            <a:off x="458361" y="2876300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868F0E9-77D4-8711-C615-8092DF30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b="8105"/>
          <a:stretch/>
        </p:blipFill>
        <p:spPr bwMode="auto">
          <a:xfrm>
            <a:off x="419263" y="4892497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9766C897-BE39-31CC-1053-01440461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 bwMode="auto">
          <a:xfrm>
            <a:off x="2474314" y="952652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073412F2-23FD-C07B-7DC0-8DE4F7C3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 b="1207"/>
          <a:stretch/>
        </p:blipFill>
        <p:spPr bwMode="auto">
          <a:xfrm>
            <a:off x="4549725" y="950038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953082E7-3EE3-6B3C-9B4A-11EA215B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25" y="2916957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F095B02C-C6FA-84C8-9BAC-B042A813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2474314" y="4871726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2F4FC057-5CD7-F20E-918A-2CCA7A07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b="2200"/>
          <a:stretch/>
        </p:blipFill>
        <p:spPr bwMode="auto">
          <a:xfrm>
            <a:off x="4549725" y="4892497"/>
            <a:ext cx="1128537" cy="1354244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67D27297-268D-96E4-983B-560DE643285D}"/>
              </a:ext>
            </a:extLst>
          </p:cNvPr>
          <p:cNvSpPr txBox="1"/>
          <p:nvPr/>
        </p:nvSpPr>
        <p:spPr>
          <a:xfrm>
            <a:off x="4403439" y="2371459"/>
            <a:ext cx="159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Nationalsekretær</a:t>
            </a:r>
          </a:p>
          <a:p>
            <a:r>
              <a:rPr lang="da-DK" sz="1200" dirty="0"/>
              <a:t>Hanne Møller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5EC0D76-072A-01DF-50A0-3A3B51FFB082}"/>
              </a:ext>
            </a:extLst>
          </p:cNvPr>
          <p:cNvSpPr txBox="1"/>
          <p:nvPr/>
        </p:nvSpPr>
        <p:spPr>
          <a:xfrm>
            <a:off x="356520" y="4305062"/>
            <a:ext cx="13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Nationalkasserer</a:t>
            </a:r>
          </a:p>
          <a:p>
            <a:r>
              <a:rPr lang="da-DK" sz="1200" dirty="0"/>
              <a:t>Birthe Hamann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19C82A5D-61ED-97A7-859A-9B2A5DB64E97}"/>
              </a:ext>
            </a:extLst>
          </p:cNvPr>
          <p:cNvSpPr txBox="1"/>
          <p:nvPr/>
        </p:nvSpPr>
        <p:spPr>
          <a:xfrm>
            <a:off x="2408884" y="4356046"/>
            <a:ext cx="13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Nationalredaktør</a:t>
            </a:r>
          </a:p>
          <a:p>
            <a:r>
              <a:rPr lang="da-DK" sz="1200" dirty="0"/>
              <a:t>Grethe Juhl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AA3FAE9-BF6A-2410-E70D-57E81BE6884A}"/>
              </a:ext>
            </a:extLst>
          </p:cNvPr>
          <p:cNvSpPr txBox="1"/>
          <p:nvPr/>
        </p:nvSpPr>
        <p:spPr>
          <a:xfrm>
            <a:off x="4510025" y="4370149"/>
            <a:ext cx="149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Distriktspræsident</a:t>
            </a:r>
          </a:p>
          <a:p>
            <a:r>
              <a:rPr lang="da-DK" sz="1200" dirty="0"/>
              <a:t>Hanne Kjeldsen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A6465915-F5F1-B947-5240-DE38B688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r="10504"/>
          <a:stretch/>
        </p:blipFill>
        <p:spPr bwMode="auto">
          <a:xfrm>
            <a:off x="2455628" y="2888252"/>
            <a:ext cx="1092430" cy="1382949"/>
          </a:xfrm>
          <a:prstGeom prst="round2DiagRect">
            <a:avLst>
              <a:gd name="adj1" fmla="val 16667"/>
              <a:gd name="adj2" fmla="val 0"/>
            </a:avLst>
          </a:prstGeom>
          <a:ln w="19050" cap="rnd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sx="0" sy="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1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4D3AB0-63B2-D165-15B8-5BCF103B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38" y="0"/>
            <a:ext cx="5566862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2193AD5-CF3A-F367-7E29-475907756688}"/>
              </a:ext>
            </a:extLst>
          </p:cNvPr>
          <p:cNvSpPr txBox="1"/>
          <p:nvPr/>
        </p:nvSpPr>
        <p:spPr>
          <a:xfrm>
            <a:off x="266417" y="237940"/>
            <a:ext cx="624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da-DK" sz="5400" b="1" baseline="30000" dirty="0">
                <a:solidFill>
                  <a:schemeClr val="accent1">
                    <a:lumMod val="75000"/>
                  </a:schemeClr>
                </a:solidFill>
                <a:latin typeface="MyriadPro-Bold"/>
                <a:cs typeface="Mukta Mahee ExtraBold" panose="020B0000000000000000" pitchFamily="34" charset="0"/>
              </a:rPr>
              <a:t>D48 - distriktsbestyrelse </a:t>
            </a:r>
            <a:endParaRPr lang="da-DK" sz="5400" b="1" dirty="0">
              <a:solidFill>
                <a:schemeClr val="accent1">
                  <a:lumMod val="75000"/>
                </a:schemeClr>
              </a:solidFill>
              <a:latin typeface="MyriadPro-Bold"/>
              <a:cs typeface="Mukta Mahee ExtraBold" panose="020B0000000000000000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071E348-F950-80FE-06B6-DBF0C33F089F}"/>
              </a:ext>
            </a:extLst>
          </p:cNvPr>
          <p:cNvSpPr txBox="1"/>
          <p:nvPr/>
        </p:nvSpPr>
        <p:spPr>
          <a:xfrm>
            <a:off x="458362" y="3197412"/>
            <a:ext cx="1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Distriktspræsident</a:t>
            </a:r>
          </a:p>
          <a:p>
            <a:r>
              <a:rPr lang="da-DK" sz="1200" dirty="0"/>
              <a:t>Carine Vega Coronel Christensen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CA077E8-80D9-6613-DA52-36637198468D}"/>
              </a:ext>
            </a:extLst>
          </p:cNvPr>
          <p:cNvSpPr txBox="1"/>
          <p:nvPr/>
        </p:nvSpPr>
        <p:spPr>
          <a:xfrm>
            <a:off x="2447242" y="3212291"/>
            <a:ext cx="175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Distriktssekretær</a:t>
            </a:r>
          </a:p>
          <a:p>
            <a:r>
              <a:rPr lang="da-DK" sz="1200" dirty="0"/>
              <a:t>Nanna Popp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43E77C5-5246-4DC6-D5EE-C448789AFF26}"/>
              </a:ext>
            </a:extLst>
          </p:cNvPr>
          <p:cNvSpPr txBox="1"/>
          <p:nvPr/>
        </p:nvSpPr>
        <p:spPr>
          <a:xfrm>
            <a:off x="4756064" y="3197411"/>
            <a:ext cx="13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Distriktskasserer</a:t>
            </a:r>
          </a:p>
          <a:p>
            <a:r>
              <a:rPr lang="da-DK" sz="1200" dirty="0"/>
              <a:t>Janne Kjørup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1F6BBBF-60E7-5977-179C-2BC8D3598E76}"/>
              </a:ext>
            </a:extLst>
          </p:cNvPr>
          <p:cNvSpPr txBox="1"/>
          <p:nvPr/>
        </p:nvSpPr>
        <p:spPr>
          <a:xfrm>
            <a:off x="414157" y="5831416"/>
            <a:ext cx="181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Vicedristriktspræsident</a:t>
            </a:r>
            <a:r>
              <a:rPr lang="da-DK" sz="1200" dirty="0"/>
              <a:t>- DISO</a:t>
            </a:r>
          </a:p>
          <a:p>
            <a:r>
              <a:rPr lang="da-DK" sz="1200" dirty="0"/>
              <a:t>Lene Rasmussen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DFCEFC7-939A-44BC-2666-59E46CF4F8DA}"/>
              </a:ext>
            </a:extLst>
          </p:cNvPr>
          <p:cNvSpPr txBox="1"/>
          <p:nvPr/>
        </p:nvSpPr>
        <p:spPr>
          <a:xfrm>
            <a:off x="2524623" y="5877582"/>
            <a:ext cx="164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Distriktsredaktør</a:t>
            </a:r>
          </a:p>
          <a:p>
            <a:r>
              <a:rPr lang="da-DK" sz="1200"/>
              <a:t>Ditte Zuschalg</a:t>
            </a:r>
            <a:endParaRPr lang="da-DK" sz="12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A5B326-02CA-069C-D6AE-CF4168B006E7}"/>
              </a:ext>
            </a:extLst>
          </p:cNvPr>
          <p:cNvSpPr/>
          <p:nvPr/>
        </p:nvSpPr>
        <p:spPr>
          <a:xfrm rot="500438">
            <a:off x="9721893" y="1985538"/>
            <a:ext cx="2757191" cy="4968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BE98B6-92EB-A973-4B36-9EF51023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7" y="1340010"/>
            <a:ext cx="1523971" cy="16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04F1BEC-A2E7-A983-F99C-D77AD2225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623" y="1276481"/>
            <a:ext cx="1757009" cy="163970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56BAB038-D5A9-570D-28D4-EE6236CC1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99" y="4085448"/>
            <a:ext cx="1726607" cy="1678857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234FCA5E-C7B0-6B04-B02F-A725A0DC1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493" y="4051263"/>
            <a:ext cx="1757009" cy="17130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8B26F9C-3CBD-2758-A8C3-D955F5CA3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0957" y="1312714"/>
            <a:ext cx="1680861" cy="1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3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202ED-101E-6EDA-36DE-711910E3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9F92BFE-C44E-D9D9-5451-5BCB1DD0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22959"/>
            <a:ext cx="11222606" cy="603504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38E4E87-E0DD-EB57-C816-E27C615F1A22}"/>
              </a:ext>
            </a:extLst>
          </p:cNvPr>
          <p:cNvSpPr txBox="1"/>
          <p:nvPr/>
        </p:nvSpPr>
        <p:spPr>
          <a:xfrm>
            <a:off x="1731563" y="299739"/>
            <a:ext cx="872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noProof="0" dirty="0">
                <a:solidFill>
                  <a:srgbClr val="1D5DA8"/>
                </a:solidFill>
                <a:latin typeface="Arial Black" panose="020B0A04020102020204" pitchFamily="34" charset="0"/>
              </a:rPr>
              <a:t>Roller i forbindelse med hjemmesiden</a:t>
            </a:r>
          </a:p>
        </p:txBody>
      </p:sp>
    </p:spTree>
    <p:extLst>
      <p:ext uri="{BB962C8B-B14F-4D97-AF65-F5344CB8AC3E}">
        <p14:creationId xmlns:p14="http://schemas.microsoft.com/office/powerpoint/2010/main" val="96688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7FD83-6F0E-11EC-62FE-895F442C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6D50A83-60D9-98E6-25F8-51AD43163F74}"/>
              </a:ext>
            </a:extLst>
          </p:cNvPr>
          <p:cNvSpPr txBox="1"/>
          <p:nvPr/>
        </p:nvSpPr>
        <p:spPr>
          <a:xfrm>
            <a:off x="2377602" y="225682"/>
            <a:ext cx="282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Sekretær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FE54454-CED8-E657-604A-370726E3F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737937"/>
            <a:ext cx="12258501" cy="109052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F1CF470-C414-F86A-52B6-FF82E4A5B114}"/>
              </a:ext>
            </a:extLst>
          </p:cNvPr>
          <p:cNvSpPr txBox="1"/>
          <p:nvPr/>
        </p:nvSpPr>
        <p:spPr>
          <a:xfrm>
            <a:off x="1812174" y="60903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99994D-7F5B-CE87-35F9-763F95EEE917}"/>
              </a:ext>
            </a:extLst>
          </p:cNvPr>
          <p:cNvSpPr txBox="1"/>
          <p:nvPr/>
        </p:nvSpPr>
        <p:spPr>
          <a:xfrm>
            <a:off x="2468160" y="1025008"/>
            <a:ext cx="9586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Hun har styr på tingene og har overblik, hvad der sker i klubben.</a:t>
            </a:r>
          </a:p>
          <a:p>
            <a:endParaRPr lang="da-DK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Hun er struktureret og vil gerne holde hjemmesiden overskuelig, så medlemmerne hurtigt kan finde de det skal bruge. </a:t>
            </a: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Hun lægger bestyrelsesmøder med dagsorden i mødekalenderen.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0A349F9-C156-B8B1-2E2B-29A8C7F12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77" y="432037"/>
            <a:ext cx="1769781" cy="1936500"/>
          </a:xfrm>
          <a:prstGeom prst="rect">
            <a:avLst/>
          </a:prstGeom>
        </p:spPr>
      </p:pic>
      <p:pic>
        <p:nvPicPr>
          <p:cNvPr id="8" name="Billede 7" descr="The image depicts a smiling woman with curly red hair and a green shirt, holding her arms out to the side.&#10;&#10;AI-genereret indhold kan være ukorrekt.">
            <a:extLst>
              <a:ext uri="{FF2B5EF4-FFF2-40B4-BE49-F238E27FC236}">
                <a16:creationId xmlns:a16="http://schemas.microsoft.com/office/drawing/2014/main" id="{9B9D76C8-15B3-59E8-38CE-55CD5BE5B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8" y="3426095"/>
            <a:ext cx="1755800" cy="1798476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21034D8-F253-7857-6D55-B55EAB102796}"/>
              </a:ext>
            </a:extLst>
          </p:cNvPr>
          <p:cNvSpPr txBox="1"/>
          <p:nvPr/>
        </p:nvSpPr>
        <p:spPr>
          <a:xfrm>
            <a:off x="2468160" y="3103634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Redaktør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224E749-9DBC-3D69-6D69-7BE65ADA00E9}"/>
              </a:ext>
            </a:extLst>
          </p:cNvPr>
          <p:cNvSpPr txBox="1"/>
          <p:nvPr/>
        </p:nvSpPr>
        <p:spPr>
          <a:xfrm>
            <a:off x="2468160" y="4051453"/>
            <a:ext cx="86444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Hun er engageret, lidt nysgerrig og vil gerne være med, hvor det sker. </a:t>
            </a: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Hun er hurtig til at fange den gode situation med sit kamera og hun kan lide at skrive en spændende historie.</a:t>
            </a:r>
          </a:p>
        </p:txBody>
      </p:sp>
    </p:spTree>
    <p:extLst>
      <p:ext uri="{BB962C8B-B14F-4D97-AF65-F5344CB8AC3E}">
        <p14:creationId xmlns:p14="http://schemas.microsoft.com/office/powerpoint/2010/main" val="14466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483A5-4C3D-4488-D535-15D79BAA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035AC25-65D6-FEC6-7E73-9A20B883497F}"/>
              </a:ext>
            </a:extLst>
          </p:cNvPr>
          <p:cNvSpPr txBox="1"/>
          <p:nvPr/>
        </p:nvSpPr>
        <p:spPr>
          <a:xfrm>
            <a:off x="2344903" y="436451"/>
            <a:ext cx="760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Kasserer</a:t>
            </a:r>
            <a:endParaRPr lang="da-DK" sz="4000" b="1" noProof="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6C3ACEA-79D9-AE58-A4AA-B5B1FD94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931E612-FFE1-531E-88C2-72D9C84A5638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3F63F1-52FE-95C5-E8A3-1EEAE6C75DBE}"/>
              </a:ext>
            </a:extLst>
          </p:cNvPr>
          <p:cNvSpPr txBox="1"/>
          <p:nvPr/>
        </p:nvSpPr>
        <p:spPr>
          <a:xfrm>
            <a:off x="2418632" y="1353311"/>
            <a:ext cx="945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Hun er engageret, hun søger for at økonomien er i orden. </a:t>
            </a:r>
          </a:p>
          <a:p>
            <a:endParaRPr lang="da-DK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Hun er ansvarlig for registrering af nye og udmeldte medlemmer.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2A7987F-D8D4-5506-DC3A-0BDA1131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4" y="404867"/>
            <a:ext cx="1985605" cy="1961967"/>
          </a:xfrm>
          <a:prstGeom prst="rect">
            <a:avLst/>
          </a:prstGeom>
        </p:spPr>
      </p:pic>
      <p:pic>
        <p:nvPicPr>
          <p:cNvPr id="12" name="Billede 11" descr="A smiling child with red hair and a red top against a blue background.&#10;&#10;AI-genereret indhold kan være ukorrekt.">
            <a:extLst>
              <a:ext uri="{FF2B5EF4-FFF2-40B4-BE49-F238E27FC236}">
                <a16:creationId xmlns:a16="http://schemas.microsoft.com/office/drawing/2014/main" id="{CFE9E992-DD35-4DD4-5541-C98425188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08" y="3149320"/>
            <a:ext cx="1572904" cy="171675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DE5DE59F-DC20-C099-CB31-504833986795}"/>
              </a:ext>
            </a:extLst>
          </p:cNvPr>
          <p:cNvSpPr txBox="1"/>
          <p:nvPr/>
        </p:nvSpPr>
        <p:spPr>
          <a:xfrm>
            <a:off x="2418632" y="3075057"/>
            <a:ext cx="6740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Kalenderkoordinator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ECCE9A1-81EC-6C1F-9585-19496D72C656}"/>
              </a:ext>
            </a:extLst>
          </p:cNvPr>
          <p:cNvSpPr txBox="1"/>
          <p:nvPr/>
        </p:nvSpPr>
        <p:spPr>
          <a:xfrm>
            <a:off x="2418632" y="2875002"/>
            <a:ext cx="83001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200" b="1" dirty="0">
              <a:solidFill>
                <a:srgbClr val="0E2841">
                  <a:lumMod val="75000"/>
                  <a:lumOff val="25000"/>
                </a:srgbClr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Hun lægger klubmøderne og andre events ind i mødekalenderen og sikrer sig, at tilmeldingskriterierne er sat korrekt 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2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D7D51-33C5-7A07-3E29-6FE154A57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45392876-937F-55F6-7C8F-92331F34AECA}"/>
              </a:ext>
            </a:extLst>
          </p:cNvPr>
          <p:cNvSpPr txBox="1"/>
          <p:nvPr/>
        </p:nvSpPr>
        <p:spPr>
          <a:xfrm>
            <a:off x="2199048" y="529917"/>
            <a:ext cx="872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1D5DA8"/>
                </a:solidFill>
                <a:latin typeface="Arial Black" panose="020B0A04020102020204" pitchFamily="34" charset="0"/>
              </a:rPr>
              <a:t>Bestyrelsesarbejde i Inner Wheel Danmark</a:t>
            </a:r>
            <a:endParaRPr lang="da-DK" sz="4000" b="1" noProof="0" dirty="0">
              <a:solidFill>
                <a:srgbClr val="1D5DA8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C290DB9-4A0F-5346-2951-DCB6DE5B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84F0C30-D21B-A429-174B-4A0021CDE510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7341F09-5C50-6B7F-A4B6-70EFB578C067}"/>
              </a:ext>
            </a:extLst>
          </p:cNvPr>
          <p:cNvSpPr txBox="1"/>
          <p:nvPr/>
        </p:nvSpPr>
        <p:spPr>
          <a:xfrm>
            <a:off x="2138088" y="1641455"/>
            <a:ext cx="9314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Rolle, ansvar og fællesskab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Nationalpræsident, Distriktspræsident, Klubpræsident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8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AEE3D-5BD2-CBB6-8DF6-8CBC87FE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61D65D7-8810-1F55-E7A9-589F6BB03248}"/>
              </a:ext>
            </a:extLst>
          </p:cNvPr>
          <p:cNvSpPr txBox="1"/>
          <p:nvPr/>
        </p:nvSpPr>
        <p:spPr>
          <a:xfrm>
            <a:off x="2423441" y="404867"/>
            <a:ext cx="704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1D5DA8"/>
                </a:solidFill>
                <a:latin typeface="Arial Black" panose="020B0A04020102020204" pitchFamily="34" charset="0"/>
              </a:rPr>
              <a:t>Hvad</a:t>
            </a:r>
            <a:r>
              <a:rPr lang="da-DK" sz="4000" dirty="0">
                <a:latin typeface="Arial Black" panose="020B0A04020102020204" pitchFamily="34" charset="0"/>
              </a:rPr>
              <a:t> </a:t>
            </a:r>
            <a:r>
              <a:rPr lang="da-DK" sz="4000" b="1" dirty="0">
                <a:solidFill>
                  <a:srgbClr val="1D5DA8"/>
                </a:solidFill>
                <a:latin typeface="Arial Black" panose="020B0A04020102020204" pitchFamily="34" charset="0"/>
              </a:rPr>
              <a:t>er bestyrelsen?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6AC0277-3ECC-F3FF-8272-FDD20F4BA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0204D9B-07B3-7722-F5F0-C2950ECA72BC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93A193F-B955-19D1-0CC4-3B833940DABC}"/>
              </a:ext>
            </a:extLst>
          </p:cNvPr>
          <p:cNvSpPr txBox="1"/>
          <p:nvPr/>
        </p:nvSpPr>
        <p:spPr>
          <a:xfrm>
            <a:off x="1524001" y="1502700"/>
            <a:ext cx="100714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Et fælles ansvar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Mere end roller – et samarbejde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 skaber retning og sammenhæng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7A2DA-109C-A682-8ABC-A47F44C6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53F7EFE-CF5D-9DFF-3A3C-40203E58DB3B}"/>
              </a:ext>
            </a:extLst>
          </p:cNvPr>
          <p:cNvSpPr txBox="1"/>
          <p:nvPr/>
        </p:nvSpPr>
        <p:spPr>
          <a:xfrm>
            <a:off x="1696579" y="404867"/>
            <a:ext cx="91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Bestyrelsens sammensætning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2252A8-CEE1-D0F9-4D59-7C3E3A5F5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1" y="5648565"/>
            <a:ext cx="12258501" cy="1141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E5C03A7-88F9-6CA3-7C18-2555A7D0A9F4}"/>
              </a:ext>
            </a:extLst>
          </p:cNvPr>
          <p:cNvSpPr txBox="1"/>
          <p:nvPr/>
        </p:nvSpPr>
        <p:spPr>
          <a:xfrm>
            <a:off x="1812174" y="6052217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noProof="0" dirty="0">
                <a:solidFill>
                  <a:srgbClr val="1D5DA8"/>
                </a:solidFill>
                <a:latin typeface="MyriadPro-Regular"/>
              </a:rPr>
              <a:t>Distrikt 48 Inner Wheel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9398C5A-641E-EE07-A588-3F7A476AE7C9}"/>
              </a:ext>
            </a:extLst>
          </p:cNvPr>
          <p:cNvSpPr txBox="1"/>
          <p:nvPr/>
        </p:nvSpPr>
        <p:spPr>
          <a:xfrm>
            <a:off x="1391920" y="1198880"/>
            <a:ext cx="9425907" cy="4154984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Præsident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Vicepræsident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Past</a:t>
            </a:r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-præsident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Sekretær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Kasserer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Redaktør</a:t>
            </a:r>
          </a:p>
          <a:p>
            <a:endParaRPr lang="da-DK" sz="2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7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1DE4D66D5CAF45915B2D2811F20438" ma:contentTypeVersion="18" ma:contentTypeDescription="Opret et nyt dokument." ma:contentTypeScope="" ma:versionID="d82c588dc8d0c6c97e1f1e026e7e322b">
  <xsd:schema xmlns:xsd="http://www.w3.org/2001/XMLSchema" xmlns:xs="http://www.w3.org/2001/XMLSchema" xmlns:p="http://schemas.microsoft.com/office/2006/metadata/properties" xmlns:ns2="b43b1261-695d-4592-96f4-fd83f97b989c" xmlns:ns3="d9b4b224-3c52-49ad-8f11-3c6dcb33eaa4" targetNamespace="http://schemas.microsoft.com/office/2006/metadata/properties" ma:root="true" ma:fieldsID="d04c331fbeef1bdaceffa5b748a4ce79" ns2:_="" ns3:_="">
    <xsd:import namespace="b43b1261-695d-4592-96f4-fd83f97b989c"/>
    <xsd:import namespace="d9b4b224-3c52-49ad-8f11-3c6dcb33e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b1261-695d-4592-96f4-fd83f97b9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0b51c17-637c-45d7-ad11-bd54cc74b6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b224-3c52-49ad-8f11-3c6dcb33e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9ab598-c670-47db-8464-80fd87cfe01e}" ma:internalName="TaxCatchAll" ma:showField="CatchAllData" ma:web="d9b4b224-3c52-49ad-8f11-3c6dcb33e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3b1261-695d-4592-96f4-fd83f97b989c">
      <Terms xmlns="http://schemas.microsoft.com/office/infopath/2007/PartnerControls"/>
    </lcf76f155ced4ddcb4097134ff3c332f>
    <TaxCatchAll xmlns="d9b4b224-3c52-49ad-8f11-3c6dcb33eaa4" xsi:nil="true"/>
  </documentManagement>
</p:properties>
</file>

<file path=customXml/itemProps1.xml><?xml version="1.0" encoding="utf-8"?>
<ds:datastoreItem xmlns:ds="http://schemas.openxmlformats.org/officeDocument/2006/customXml" ds:itemID="{93ACEE7F-C502-4592-A0B8-9BDF396F10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E25C2-1D9D-41C0-A346-368981812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b1261-695d-4592-96f4-fd83f97b989c"/>
    <ds:schemaRef ds:uri="d9b4b224-3c52-49ad-8f11-3c6dcb33e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8E3B43-D5FE-41B9-8C0F-20C483B9C6BD}">
  <ds:schemaRefs>
    <ds:schemaRef ds:uri="http://www.w3.org/XML/1998/namespace"/>
    <ds:schemaRef ds:uri="http://schemas.microsoft.com/office/2006/documentManagement/types"/>
    <ds:schemaRef ds:uri="b43b1261-695d-4592-96f4-fd83f97b989c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d9b4b224-3c52-49ad-8f11-3c6dcb33eaa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17686</TotalTime>
  <Words>529</Words>
  <Application>Microsoft Office PowerPoint</Application>
  <PresentationFormat>Widescreen</PresentationFormat>
  <Paragraphs>199</Paragraphs>
  <Slides>18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8" baseType="lpstr">
      <vt:lpstr>Aptos</vt:lpstr>
      <vt:lpstr>Aptos (Tekst)</vt:lpstr>
      <vt:lpstr>Aptos Display</vt:lpstr>
      <vt:lpstr>Arial</vt:lpstr>
      <vt:lpstr>Arial Black</vt:lpstr>
      <vt:lpstr>Ariel black</vt:lpstr>
      <vt:lpstr>MyriadPro-Bold</vt:lpstr>
      <vt:lpstr>MyriadPro-Regular</vt:lpstr>
      <vt:lpstr>Tahoma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Carine Vega Coronel Christensen</dc:creator>
  <cp:lastModifiedBy>Carine Vega Coronel Christensen</cp:lastModifiedBy>
  <cp:revision>49</cp:revision>
  <cp:lastPrinted>2026-03-10T13:16:15Z</cp:lastPrinted>
  <dcterms:created xsi:type="dcterms:W3CDTF">2025-02-27T17:01:11Z</dcterms:created>
  <dcterms:modified xsi:type="dcterms:W3CDTF">2026-05-01T16:45:18Z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0x010100FC1DE4D66D5CAF45915B2D2811F20438</vt:lpwstr>
  </property>
  <property fmtid="{D5CDD505-2E9C-101B-9397-08002B2CF9AE}" pid="3" name="MediaServiceImageTags">
    <vt:lpwstr/>
  </property>
</Properties>
</file>