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67" r:id="rId6"/>
    <p:sldId id="259" r:id="rId7"/>
    <p:sldId id="260" r:id="rId8"/>
    <p:sldId id="269" r:id="rId9"/>
    <p:sldId id="261" r:id="rId10"/>
    <p:sldId id="262" r:id="rId11"/>
    <p:sldId id="264" r:id="rId12"/>
    <p:sldId id="265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029" autoAdjust="0"/>
  </p:normalViewPr>
  <p:slideViewPr>
    <p:cSldViewPr snapToGrid="0">
      <p:cViewPr varScale="1">
        <p:scale>
          <a:sx n="62" d="100"/>
          <a:sy n="62" d="100"/>
        </p:scale>
        <p:origin x="145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ien Ladegaard" userId="c0c828c9b0b06eeb" providerId="LiveId" clId="{6A099B09-E541-4F16-9CFB-8F2B6095FB5D}"/>
    <pc:docChg chg="modSld">
      <pc:chgData name="Familien Ladegaard" userId="c0c828c9b0b06eeb" providerId="LiveId" clId="{6A099B09-E541-4F16-9CFB-8F2B6095FB5D}" dt="2026-10-03T14:52:54.342" v="51" actId="20577"/>
      <pc:docMkLst>
        <pc:docMk/>
      </pc:docMkLst>
      <pc:sldChg chg="modSp mod">
        <pc:chgData name="Familien Ladegaard" userId="c0c828c9b0b06eeb" providerId="LiveId" clId="{6A099B09-E541-4F16-9CFB-8F2B6095FB5D}" dt="2026-10-03T14:52:45.520" v="49" actId="20577"/>
        <pc:sldMkLst>
          <pc:docMk/>
          <pc:sldMk cId="0" sldId="257"/>
        </pc:sldMkLst>
        <pc:spChg chg="mod">
          <ac:chgData name="Familien Ladegaard" userId="c0c828c9b0b06eeb" providerId="LiveId" clId="{6A099B09-E541-4F16-9CFB-8F2B6095FB5D}" dt="2026-10-03T14:52:34.521" v="41" actId="20577"/>
          <ac:spMkLst>
            <pc:docMk/>
            <pc:sldMk cId="0" sldId="257"/>
            <ac:spMk id="94" creationId="{00000000-0000-0000-0000-000000000000}"/>
          </ac:spMkLst>
        </pc:spChg>
        <pc:spChg chg="mod">
          <ac:chgData name="Familien Ladegaard" userId="c0c828c9b0b06eeb" providerId="LiveId" clId="{6A099B09-E541-4F16-9CFB-8F2B6095FB5D}" dt="2026-10-03T14:52:45.520" v="49" actId="20577"/>
          <ac:spMkLst>
            <pc:docMk/>
            <pc:sldMk cId="0" sldId="257"/>
            <ac:spMk id="95" creationId="{00000000-0000-0000-0000-000000000000}"/>
          </ac:spMkLst>
        </pc:spChg>
      </pc:sldChg>
      <pc:sldChg chg="modSp mod">
        <pc:chgData name="Familien Ladegaard" userId="c0c828c9b0b06eeb" providerId="LiveId" clId="{6A099B09-E541-4F16-9CFB-8F2B6095FB5D}" dt="2026-10-03T14:52:54.342" v="51" actId="20577"/>
        <pc:sldMkLst>
          <pc:docMk/>
          <pc:sldMk cId="0" sldId="258"/>
        </pc:sldMkLst>
        <pc:spChg chg="mod">
          <ac:chgData name="Familien Ladegaard" userId="c0c828c9b0b06eeb" providerId="LiveId" clId="{6A099B09-E541-4F16-9CFB-8F2B6095FB5D}" dt="2026-10-03T14:52:54.342" v="51" actId="20577"/>
          <ac:spMkLst>
            <pc:docMk/>
            <pc:sldMk cId="0" sldId="258"/>
            <ac:spMk id="104" creationId="{00000000-0000-0000-0000-000000000000}"/>
          </ac:spMkLst>
        </pc:spChg>
      </pc:sldChg>
      <pc:sldChg chg="modSp mod">
        <pc:chgData name="Familien Ladegaard" userId="c0c828c9b0b06eeb" providerId="LiveId" clId="{6A099B09-E541-4F16-9CFB-8F2B6095FB5D}" dt="2026-09-28T18:24:20.696" v="39" actId="20577"/>
        <pc:sldMkLst>
          <pc:docMk/>
          <pc:sldMk cId="0" sldId="265"/>
        </pc:sldMkLst>
        <pc:spChg chg="mod">
          <ac:chgData name="Familien Ladegaard" userId="c0c828c9b0b06eeb" providerId="LiveId" clId="{6A099B09-E541-4F16-9CFB-8F2B6095FB5D}" dt="2026-09-28T18:23:46.080" v="33" actId="6549"/>
          <ac:spMkLst>
            <pc:docMk/>
            <pc:sldMk cId="0" sldId="265"/>
            <ac:spMk id="169" creationId="{00000000-0000-0000-0000-000000000000}"/>
          </ac:spMkLst>
        </pc:spChg>
        <pc:spChg chg="mod">
          <ac:chgData name="Familien Ladegaard" userId="c0c828c9b0b06eeb" providerId="LiveId" clId="{6A099B09-E541-4F16-9CFB-8F2B6095FB5D}" dt="2026-09-28T18:24:13.222" v="37" actId="20577"/>
          <ac:spMkLst>
            <pc:docMk/>
            <pc:sldMk cId="0" sldId="265"/>
            <ac:spMk id="172" creationId="{00000000-0000-0000-0000-000000000000}"/>
          </ac:spMkLst>
        </pc:spChg>
        <pc:spChg chg="mod">
          <ac:chgData name="Familien Ladegaard" userId="c0c828c9b0b06eeb" providerId="LiveId" clId="{6A099B09-E541-4F16-9CFB-8F2B6095FB5D}" dt="2026-09-28T18:24:20.696" v="39" actId="20577"/>
          <ac:spMkLst>
            <pc:docMk/>
            <pc:sldMk cId="0" sldId="265"/>
            <ac:spMk id="174" creationId="{00000000-0000-0000-0000-000000000000}"/>
          </ac:spMkLst>
        </pc:spChg>
      </pc:sldChg>
      <pc:sldChg chg="modNotesTx">
        <pc:chgData name="Familien Ladegaard" userId="c0c828c9b0b06eeb" providerId="LiveId" clId="{6A099B09-E541-4F16-9CFB-8F2B6095FB5D}" dt="2026-09-28T18:22:26.293" v="29" actId="6549"/>
        <pc:sldMkLst>
          <pc:docMk/>
          <pc:sldMk cId="4110350768" sldId="267"/>
        </pc:sldMkLst>
      </pc:sldChg>
      <pc:sldChg chg="modNotesTx">
        <pc:chgData name="Familien Ladegaard" userId="c0c828c9b0b06eeb" providerId="LiveId" clId="{6A099B09-E541-4F16-9CFB-8F2B6095FB5D}" dt="2026-09-28T18:23:00.282" v="32" actId="5793"/>
        <pc:sldMkLst>
          <pc:docMk/>
          <pc:sldMk cId="1037959905" sldId="26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Sheet1!$D$12</c:f>
              <c:strCache>
                <c:ptCount val="1"/>
                <c:pt idx="0">
                  <c:v>Antal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3E-4A82-AB49-6598610B6C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3E-4A82-AB49-6598610B6C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3E-4A82-AB49-6598610B6C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3E-4A82-AB49-6598610B6C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3E-4A82-AB49-6598610B6C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73E-4A82-AB49-6598610B6CC3}"/>
              </c:ext>
            </c:extLst>
          </c:dPt>
          <c:cat>
            <c:strRef>
              <c:f>Sheet1!$C$13:$C$18</c:f>
              <c:strCache>
                <c:ptCount val="6"/>
                <c:pt idx="0">
                  <c:v>44-49</c:v>
                </c:pt>
                <c:pt idx="1">
                  <c:v>50-59</c:v>
                </c:pt>
                <c:pt idx="2">
                  <c:v>60-69</c:v>
                </c:pt>
                <c:pt idx="3">
                  <c:v>70-79</c:v>
                </c:pt>
                <c:pt idx="4">
                  <c:v>80-89</c:v>
                </c:pt>
                <c:pt idx="5">
                  <c:v>90-96</c:v>
                </c:pt>
              </c:strCache>
            </c:strRef>
          </c:cat>
          <c:val>
            <c:numRef>
              <c:f>Sheet1!$D$13:$D$18</c:f>
              <c:numCache>
                <c:formatCode>General</c:formatCode>
                <c:ptCount val="6"/>
                <c:pt idx="0">
                  <c:v>10</c:v>
                </c:pt>
                <c:pt idx="1">
                  <c:v>45</c:v>
                </c:pt>
                <c:pt idx="2">
                  <c:v>85</c:v>
                </c:pt>
                <c:pt idx="3">
                  <c:v>130</c:v>
                </c:pt>
                <c:pt idx="4">
                  <c:v>95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73E-4A82-AB49-6598610B6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Vore nye verdenspræsident Ingelögs tema er Gro og Blomstre, </a:t>
            </a:r>
          </a:p>
        </p:txBody>
      </p:sp>
    </p:spTree>
    <p:extLst>
      <p:ext uri="{BB962C8B-B14F-4D97-AF65-F5344CB8AC3E}">
        <p14:creationId xmlns:p14="http://schemas.microsoft.com/office/powerpoint/2010/main" val="132702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have. En have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bliver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smuk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blomst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mange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forskellige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blomster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Sådan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også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Inner Wheel. 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fremtid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glæder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de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Grow &amp; Flourish.</a:t>
            </a:r>
            <a:endParaRPr dirty="0"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Bag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hvert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375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kvinder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forskellige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livshistorier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ser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statistikken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huske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medlemsanalysen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91" name="Google Shape;91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udgør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fundament. Den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høje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andel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70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loyalitet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Samtidig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behovet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plads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haven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fortsat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vokse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01" name="Google Shape;101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Alderen spænder fra 44 år til 96 , hvor hovedvægten ligger mellem 69 og 80 – men vi har stadig nogle af de værdifulde ældre med helt op til en alder af 96. Det fortæller noget om </a:t>
            </a:r>
            <a:r>
              <a:rPr lang="da-DK" dirty="0" err="1"/>
              <a:t>fælleskabets</a:t>
            </a:r>
            <a:r>
              <a:rPr lang="da-DK" dirty="0"/>
              <a:t> værdi + at vi har fået flere unge med helt ned til en alder af 44, det er flot, og det viser at IW stadig kan gro, og derved skabe vækst.</a:t>
            </a:r>
          </a:p>
        </p:txBody>
      </p:sp>
    </p:spTree>
    <p:extLst>
      <p:ext uri="{BB962C8B-B14F-4D97-AF65-F5344CB8AC3E}">
        <p14:creationId xmlns:p14="http://schemas.microsoft.com/office/powerpoint/2010/main" val="3963568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60%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over 70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fremmest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imponerende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loyalitet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samtidig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arbejde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målrettet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10" name="Google Shape;110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Kun 15 %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under 60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vigtig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kvinder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Inner Wheel.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Vækst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ændre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værdier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men om at dele dem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da-DK" dirty="0"/>
              <a:t>En graf som viser vækst inde i D46, mange er kommet til over de sidste 4 år – vi er godt i gang. </a:t>
            </a:r>
          </a:p>
        </p:txBody>
      </p:sp>
    </p:spTree>
    <p:extLst>
      <p:ext uri="{BB962C8B-B14F-4D97-AF65-F5344CB8AC3E}">
        <p14:creationId xmlns:p14="http://schemas.microsoft.com/office/powerpoint/2010/main" val="320100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have set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tallene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hovedpointer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fundament,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fornyelse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gøre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naturligt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årets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Grow &amp; Flourish.</a:t>
            </a:r>
            <a:endParaRPr dirty="0"/>
          </a:p>
        </p:txBody>
      </p:sp>
      <p:sp>
        <p:nvSpPr>
          <p:cNvPr id="128" name="Google Shape;128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Årets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binder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handlinger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plads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udvikle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levende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Grow &amp; Flourish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klubber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38" name="Google Shape;13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Vækst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lokalt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skridt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handler om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fortælle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udvikle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klubmøderne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imod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- 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inspirere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hinadne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via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online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møder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slags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gruppe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online. </a:t>
            </a:r>
            <a:endParaRPr dirty="0"/>
          </a:p>
        </p:txBody>
      </p:sp>
      <p:sp>
        <p:nvSpPr>
          <p:cNvPr id="154" name="Google Shape;154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Vi skal være synlig i gadebilledet, så vi bliver kendt og genkendt – Lade os inspirere af hinanden, i Distriktet, på landsplan. </a:t>
            </a:r>
            <a:endParaRPr dirty="0"/>
          </a:p>
        </p:txBody>
      </p:sp>
      <p:sp>
        <p:nvSpPr>
          <p:cNvPr id="167" name="Google Shape;167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 for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engagement. 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fundament. Nu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bygge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Lad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hjem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stolthed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ind. Grow and Flourish.</a:t>
            </a:r>
            <a:endParaRPr dirty="0"/>
          </a:p>
        </p:txBody>
      </p:sp>
      <p:sp>
        <p:nvSpPr>
          <p:cNvPr id="180" name="Google Shape;180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8B63B1B-EB40-EA89-CDAA-ADD4103E92FF}"/>
              </a:ext>
            </a:extLst>
          </p:cNvPr>
          <p:cNvSpPr/>
          <p:nvPr/>
        </p:nvSpPr>
        <p:spPr>
          <a:xfrm>
            <a:off x="5235389" y="1"/>
            <a:ext cx="5414682" cy="67606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Billede 2">
            <a:extLst>
              <a:ext uri="{FF2B5EF4-FFF2-40B4-BE49-F238E27FC236}">
                <a16:creationId xmlns:a16="http://schemas.microsoft.com/office/drawing/2014/main" id="{CCDBADF4-E546-A2A2-170E-3673DD670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113" y="97346"/>
            <a:ext cx="4326499" cy="6489989"/>
          </a:xfrm>
          <a:prstGeom prst="rect">
            <a:avLst/>
          </a:prstGeom>
        </p:spPr>
      </p:pic>
      <p:sp>
        <p:nvSpPr>
          <p:cNvPr id="5" name="Google Shape;86;p13">
            <a:extLst>
              <a:ext uri="{FF2B5EF4-FFF2-40B4-BE49-F238E27FC236}">
                <a16:creationId xmlns:a16="http://schemas.microsoft.com/office/drawing/2014/main" id="{7143904F-771D-6024-1A88-7EF11FAB3DB0}"/>
              </a:ext>
            </a:extLst>
          </p:cNvPr>
          <p:cNvSpPr/>
          <p:nvPr/>
        </p:nvSpPr>
        <p:spPr>
          <a:xfrm>
            <a:off x="231887" y="585693"/>
            <a:ext cx="4889948" cy="5212080"/>
          </a:xfrm>
          <a:prstGeom prst="roundRect">
            <a:avLst>
              <a:gd name="adj" fmla="val 16667"/>
            </a:avLst>
          </a:prstGeom>
          <a:solidFill>
            <a:srgbClr val="FFFBF2"/>
          </a:solidFill>
          <a:ln w="9525" cap="flat" cmpd="sng">
            <a:solidFill>
              <a:srgbClr val="D2D2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International Inner Wheel team 2026-2027</a:t>
            </a:r>
            <a:endParaRPr sz="2400"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Grow and Flourish 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AA8427"/>
                </a:solidFill>
              </a:rPr>
              <a:t>Gro </a:t>
            </a:r>
            <a:r>
              <a:rPr lang="en-US" sz="2400" b="1" dirty="0" err="1">
                <a:solidFill>
                  <a:srgbClr val="AA8427"/>
                </a:solidFill>
              </a:rPr>
              <a:t>og</a:t>
            </a:r>
            <a:r>
              <a:rPr lang="en-US" sz="2400" b="1" dirty="0">
                <a:solidFill>
                  <a:srgbClr val="AA8427"/>
                </a:solidFill>
              </a:rPr>
              <a:t> </a:t>
            </a:r>
            <a:r>
              <a:rPr lang="en-US" sz="2400" b="1" dirty="0" err="1">
                <a:solidFill>
                  <a:srgbClr val="AA8427"/>
                </a:solidFill>
              </a:rPr>
              <a:t>blomstre</a:t>
            </a:r>
            <a:r>
              <a:rPr lang="en-US" sz="2400" b="1" dirty="0">
                <a:solidFill>
                  <a:srgbClr val="AA8427"/>
                </a:solidFill>
              </a:rPr>
              <a:t> 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INNER WHEEL </a:t>
            </a:r>
            <a:r>
              <a:rPr lang="en-US" sz="1800" b="1" dirty="0">
                <a:solidFill>
                  <a:srgbClr val="153A70"/>
                </a:solidFill>
              </a:rPr>
              <a:t>INTERNATIONAL PRÆSIDENT:  INGELÖG WYNDHAMN</a:t>
            </a:r>
            <a:r>
              <a:rPr lang="da-DK" dirty="0"/>
              <a:t> 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Sverige</a:t>
            </a:r>
            <a:endParaRPr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912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2E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D5C3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48640" y="640080"/>
            <a:ext cx="4754880" cy="5212080"/>
          </a:xfrm>
          <a:prstGeom prst="roundRect">
            <a:avLst>
              <a:gd name="adj" fmla="val 16667"/>
            </a:avLst>
          </a:prstGeom>
          <a:solidFill>
            <a:srgbClr val="FFFBF2"/>
          </a:solidFill>
          <a:ln w="9525" cap="flat" cmpd="sng">
            <a:solidFill>
              <a:srgbClr val="D2D2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GROW &amp; FLOURISH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Fra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skud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8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dyrker</a:t>
            </a:r>
            <a:r>
              <a:rPr lang="en-US" sz="18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vi</a:t>
            </a:r>
            <a:b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fællesskabets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have</a:t>
            </a:r>
            <a:endParaRPr dirty="0"/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INNER WHEEL DISTRIKT 46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Medlemsanalyse</a:t>
            </a:r>
            <a:r>
              <a:rPr lang="en-US" sz="16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2026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Status pr. 1. </a:t>
            </a:r>
            <a:r>
              <a:rPr lang="en-US" sz="1200" dirty="0">
                <a:solidFill>
                  <a:srgbClr val="5A5A5A"/>
                </a:solidFill>
              </a:rPr>
              <a:t>S</a:t>
            </a:r>
            <a:r>
              <a:rPr lang="en-US" sz="1200" b="0" i="0" u="none" strike="noStrike" cap="none" dirty="0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eptember 2026</a:t>
            </a:r>
            <a:endParaRPr dirty="0"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2424" y="1203325"/>
            <a:ext cx="6677025" cy="44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 FÆLLES HAVE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731520" y="1188720"/>
            <a:ext cx="3657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548640" y="3200400"/>
            <a:ext cx="36576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kvinder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historier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erfaringer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Ét</a:t>
            </a:r>
            <a:r>
              <a:rPr lang="en-US" sz="24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forpligtende</a:t>
            </a:r>
            <a:r>
              <a:rPr lang="en-US" sz="24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fællesskab</a:t>
            </a:r>
            <a:endParaRPr sz="2400" b="1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943600" y="914400"/>
            <a:ext cx="5486400" cy="5029200"/>
          </a:xfrm>
          <a:prstGeom prst="roundRect">
            <a:avLst>
              <a:gd name="adj" fmla="val 16667"/>
            </a:avLst>
          </a:prstGeom>
          <a:solidFill>
            <a:srgbClr val="D7E7D2"/>
          </a:solidFill>
          <a:ln w="9525" cap="flat" cmpd="sng">
            <a:solidFill>
              <a:srgbClr val="B4C8B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Plads til grafisk illustration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af 'vores fælles have'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731520" y="62179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Venskab  •  Hjælpsomhed  •  International forståelse</a:t>
            </a:r>
            <a:endParaRPr/>
          </a:p>
        </p:txBody>
      </p:sp>
      <p:pic>
        <p:nvPicPr>
          <p:cNvPr id="1026" name="Picture 2" descr="Gratis billeder : græs, græsplæne, blomst, baggård, botanik, have ...">
            <a:extLst>
              <a:ext uri="{FF2B5EF4-FFF2-40B4-BE49-F238E27FC236}">
                <a16:creationId xmlns:a16="http://schemas.microsoft.com/office/drawing/2014/main" id="{9C114F78-6DA5-DFF4-36D7-3B189B314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788" y="1641984"/>
            <a:ext cx="4988002" cy="345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548640" y="365760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STÆRKE RØDDER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Vores erfaring er en styrke</a:t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548640" y="1188720"/>
            <a:ext cx="41148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60 %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over 70 </a:t>
            </a: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15 %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under 60 </a:t>
            </a: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5181600" y="1037718"/>
            <a:ext cx="6400800" cy="4389120"/>
          </a:xfrm>
          <a:prstGeom prst="roundRect">
            <a:avLst>
              <a:gd name="adj" fmla="val 16667"/>
            </a:avLst>
          </a:prstGeom>
          <a:solidFill>
            <a:srgbClr val="DCEAD9"/>
          </a:solidFill>
          <a:ln w="9525" cap="flat" cmpd="sng">
            <a:solidFill>
              <a:srgbClr val="AABEA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Plads</a:t>
            </a:r>
            <a:r>
              <a:rPr lang="en-US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alde</a:t>
            </a:r>
            <a:endParaRPr dirty="0"/>
          </a:p>
        </p:txBody>
      </p:sp>
      <p:sp>
        <p:nvSpPr>
          <p:cNvPr id="106" name="Google Shape;106;p15"/>
          <p:cNvSpPr txBox="1"/>
          <p:nvPr/>
        </p:nvSpPr>
        <p:spPr>
          <a:xfrm>
            <a:off x="731520" y="5760720"/>
            <a:ext cx="10058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Konklusion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46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bygger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engagement. Det er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fundamentet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fremtidig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5BD923C-D785-0BBA-DA75-94E0B0C293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686002"/>
              </p:ext>
            </p:extLst>
          </p:nvPr>
        </p:nvGraphicFramePr>
        <p:xfrm>
          <a:off x="5830347" y="962217"/>
          <a:ext cx="5931017" cy="4205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BD923C-D785-0BBA-DA75-94E0B0C293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201064"/>
              </p:ext>
            </p:extLst>
          </p:nvPr>
        </p:nvGraphicFramePr>
        <p:xfrm>
          <a:off x="5181601" y="1177395"/>
          <a:ext cx="6453930" cy="406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F57E39-D53A-6DBE-20B6-259172240C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6BE2020-ECC5-6060-568A-4F535F475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FEABD9-11CD-6E65-496D-5C7D6881B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35" y="74527"/>
            <a:ext cx="10347930" cy="67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5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HAVEN STÅR I FULDT FLOR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640080" y="1097280"/>
            <a:ext cx="32004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60 %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</a:t>
            </a: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medlemmerne</a:t>
            </a:r>
            <a:b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over 70 </a:t>
            </a: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</p:txBody>
      </p:sp>
      <p:sp>
        <p:nvSpPr>
          <p:cNvPr id="114" name="Google Shape;114;p16"/>
          <p:cNvSpPr/>
          <p:nvPr/>
        </p:nvSpPr>
        <p:spPr>
          <a:xfrm>
            <a:off x="4114800" y="1005840"/>
            <a:ext cx="73152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Dette er ikke et problem – det er en styrke.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Stor erfaring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Høj loyalitet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Mange års engagement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 opgave er at bygge videre på dette stærke fundament og samtidig skabe plads til nye medlemmer.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640080" y="576072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Stærke rødder giver de bedste muligheder for ny vækst.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NYE SKUD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Fremtidens Inner Wheel begynder i dag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548640" y="1097280"/>
            <a:ext cx="347472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15 %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 medlemmerne</a:t>
            </a:r>
            <a:b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under 60 år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4389120" y="1097280"/>
            <a:ext cx="7132320" cy="4389120"/>
          </a:xfrm>
          <a:prstGeom prst="roundRect">
            <a:avLst>
              <a:gd name="adj" fmla="val 16667"/>
            </a:avLst>
          </a:prstGeom>
          <a:solidFill>
            <a:srgbClr val="FAFFF8"/>
          </a:solidFill>
          <a:ln w="9525" cap="flat" cmpd="sng">
            <a:solidFill>
              <a:srgbClr val="D2E1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Fremtidens have skal have plads til nye skud.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Invitér nye medlemmer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Skab attraktive klubmøder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Fortæl den gode historie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Brug medlemmernes netværk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Vækst handler ikke om alder alene – men om at skabe et levende og åbent fællesskab.</a:t>
            </a: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640080" y="58064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Nye skud vokser bedst, når de får lys, plads og opmærksomhed.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4CE1-6E64-92FA-7186-EE17636E6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F57E39-D53A-6DBE-20B6-259172240C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6BE2020-ECC5-6060-568A-4F535F475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54CA7F-6B71-8E34-9AE4-02453A154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5888"/>
            <a:ext cx="10659036" cy="66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59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548640" y="365760"/>
            <a:ext cx="64008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FORTÆLLER TALLENE?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Tre indsigter, der peger mod fremtiden</a:t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54864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</a:t>
            </a:r>
            <a:r>
              <a:rPr lang="en-US" sz="18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har</a:t>
            </a: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stærkt</a:t>
            </a: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fundament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374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loyalitet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32" name="Google Shape;132;p18"/>
          <p:cNvSpPr/>
          <p:nvPr/>
        </p:nvSpPr>
        <p:spPr>
          <a:xfrm>
            <a:off x="411480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skal sikre fornyelse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Kun 15 % af medlemmerne er under 60 år.</a:t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768096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vokser sammen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Fremtiden skabes gennem invitation, fællesskab og synlighed.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731520" y="5486400"/>
            <a:ext cx="10515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Tallene peger snarere på muligheder end på en udfordring -  de peger på Grow &amp; Flourish.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548640" y="36576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GROW &amp; FLOURISH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Fra analyse til handling</a:t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640080" y="1188720"/>
            <a:ext cx="109728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🌱  Bevar de stærke rødder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Værn om erfaring, venskab og loyalitet.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🌹  Skab plads til nye skud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Invitér nye medlemmer ind i fællesskabet.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🌿  Lad fællesskabet blomstre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Udvikl klubberne med inspiration, synlighed og åbenhed.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731520" y="576072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Grow &amp; Flourish er ikke blot et tema – det er en invitation til handling.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548640" y="365760"/>
            <a:ext cx="7315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KAN KLUBBERNE GØRE?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konkrete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skridt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udvikling</a:t>
            </a:r>
            <a:endParaRPr dirty="0"/>
          </a:p>
        </p:txBody>
      </p:sp>
      <p:sp>
        <p:nvSpPr>
          <p:cNvPr id="157" name="Google Shape;157;p21"/>
          <p:cNvSpPr/>
          <p:nvPr/>
        </p:nvSpPr>
        <p:spPr>
          <a:xfrm>
            <a:off x="731520" y="1422773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1. Invitér en gæst til hvert klubmøde</a:t>
            </a:r>
            <a:endParaRPr/>
          </a:p>
        </p:txBody>
      </p:sp>
      <p:sp>
        <p:nvSpPr>
          <p:cNvPr id="158" name="Google Shape;158;p21"/>
          <p:cNvSpPr/>
          <p:nvPr/>
        </p:nvSpPr>
        <p:spPr>
          <a:xfrm>
            <a:off x="731520" y="2131475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2. Fortæl de gode historier på sociale medier</a:t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>
            <a:off x="731520" y="283178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3. Skab variation i møder og aktiviteter</a:t>
            </a:r>
            <a:endParaRPr/>
          </a:p>
        </p:txBody>
      </p:sp>
      <p:sp>
        <p:nvSpPr>
          <p:cNvPr id="160" name="Google Shape;160;p21"/>
          <p:cNvSpPr/>
          <p:nvPr/>
        </p:nvSpPr>
        <p:spPr>
          <a:xfrm>
            <a:off x="731520" y="3532100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4. Inddrag nye medlemmer hurtigt i fællesskabet</a:t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731520" y="427435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5. Samarbejd med naboklubber og lokalsamfund</a:t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>
            <a:off x="731520" y="4974671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6. Tal positivt om Inner Wheel – hver dag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548640" y="365760"/>
            <a:ext cx="7315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KAN KLUBBERNE GØRE?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konkrete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skridt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udvikling</a:t>
            </a:r>
            <a:endParaRPr dirty="0"/>
          </a:p>
        </p:txBody>
      </p:sp>
      <p:sp>
        <p:nvSpPr>
          <p:cNvPr id="170" name="Google Shape;170;p22"/>
          <p:cNvSpPr/>
          <p:nvPr/>
        </p:nvSpPr>
        <p:spPr>
          <a:xfrm>
            <a:off x="731520" y="1280160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synlige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gadebilledet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1" name="Google Shape;171;p22"/>
          <p:cNvSpPr/>
          <p:nvPr/>
        </p:nvSpPr>
        <p:spPr>
          <a:xfrm>
            <a:off x="731520" y="193852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8.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Styrk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klubberne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tværs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D46 </a:t>
            </a:r>
            <a:endParaRPr dirty="0"/>
          </a:p>
        </p:txBody>
      </p:sp>
      <p:sp>
        <p:nvSpPr>
          <p:cNvPr id="172" name="Google Shape;172;p22"/>
          <p:cNvSpPr/>
          <p:nvPr/>
        </p:nvSpPr>
        <p:spPr>
          <a:xfrm>
            <a:off x="731520" y="2596896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9. Dyrk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fælleskabet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ved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møder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3" name="Google Shape;173;p22"/>
          <p:cNvSpPr/>
          <p:nvPr/>
        </p:nvSpPr>
        <p:spPr>
          <a:xfrm>
            <a:off x="731520" y="3255263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10. Hent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ny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viden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fra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landsmødet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4" name="Google Shape;174;p22"/>
          <p:cNvSpPr/>
          <p:nvPr/>
        </p:nvSpPr>
        <p:spPr>
          <a:xfrm>
            <a:off x="731520" y="3913631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11. Hent inspiration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fra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andre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distrikter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hjemmeside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5" name="Google Shape;175;p22"/>
          <p:cNvSpPr/>
          <p:nvPr/>
        </p:nvSpPr>
        <p:spPr>
          <a:xfrm>
            <a:off x="731520" y="4571999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12.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Støt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hinanden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6" name="Google Shape;176;p22"/>
          <p:cNvSpPr txBox="1"/>
          <p:nvPr/>
        </p:nvSpPr>
        <p:spPr>
          <a:xfrm>
            <a:off x="731520" y="580644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Små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handlinger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hver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klub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tilsammen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skabe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hele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46.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/>
        </p:nvSpPr>
        <p:spPr>
          <a:xfrm>
            <a:off x="548640" y="3657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SAMMEN DYRKER VI FÆLLESSKABETS HAVE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Grow &amp; Flourish – sammen skaber vi fremtiden</a:t>
            </a: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731520" y="1188720"/>
            <a:ext cx="10972800" cy="420624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</a:t>
            </a:r>
            <a:r>
              <a:rPr lang="en-US" sz="22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tager</a:t>
            </a: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hjem</a:t>
            </a: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med: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Stolthed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over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rødder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Tro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Mod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invitere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nye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Lyst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udvikle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klubberne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Vilje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dyrke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fællesskabet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Tak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fordi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I er med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gøre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46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sted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hvor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venskab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vokse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blomstre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84" name="Google Shape;184;p23"/>
          <p:cNvSpPr txBox="1"/>
          <p:nvPr/>
        </p:nvSpPr>
        <p:spPr>
          <a:xfrm>
            <a:off x="731520" y="57150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TAK FORDI I ER EN DEL AF INNER WHEEL DISTRIKT 46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4715</TotalTime>
  <Words>1146</Words>
  <Application>Microsoft Office PowerPoint</Application>
  <PresentationFormat>Widescreen</PresentationFormat>
  <Paragraphs>125</Paragraphs>
  <Slides>13</Slides>
  <Notes>13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Tove Hørlück</dc:creator>
  <cp:lastModifiedBy>Familien Ladegaard</cp:lastModifiedBy>
  <cp:revision>3</cp:revision>
  <dcterms:modified xsi:type="dcterms:W3CDTF">2026-10-03T14:53:03Z</dcterms:modified>
</cp:coreProperties>
</file>